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1"/>
  </p:sldMasterIdLst>
  <p:notesMasterIdLst>
    <p:notesMasterId r:id="rId19"/>
  </p:notesMasterIdLst>
  <p:sldIdLst>
    <p:sldId id="1013" r:id="rId12"/>
    <p:sldId id="1015" r:id="rId13"/>
    <p:sldId id="1045" r:id="rId14"/>
    <p:sldId id="1043" r:id="rId15"/>
    <p:sldId id="1016" r:id="rId16"/>
    <p:sldId id="1017" r:id="rId17"/>
    <p:sldId id="1041"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Century Gothic Bold" panose="020B0702020202020204" pitchFamily="34" charset="0"/>
      <p:bold r:id="rId28"/>
    </p:embeddedFont>
  </p:embeddedFontLst>
  <p:custDataLst>
    <p:custData r:id="rId8"/>
    <p:custData r:id="rId3"/>
    <p:custData r:id="rId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CB87D1E-1395-415F-A3FC-EC17606F443E}">
          <p14:sldIdLst/>
        </p14:section>
        <p14:section name="Whole Life" id="{60124AF4-1906-4418-BE59-00404714EA3C}">
          <p14:sldIdLst>
            <p14:sldId id="1013"/>
            <p14:sldId id="1015"/>
            <p14:sldId id="1045"/>
            <p14:sldId id="1043"/>
            <p14:sldId id="1016"/>
            <p14:sldId id="1017"/>
          </p14:sldIdLst>
        </p14:section>
        <p14:section name="Disclosures" id="{167F5672-C347-4A90-9B28-37B62EB597BD}">
          <p14:sldIdLst>
            <p14:sldId id="104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368" userDrawn="1">
          <p15:clr>
            <a:srgbClr val="A4A3A4"/>
          </p15:clr>
        </p15:guide>
        <p15:guide id="4" orient="horz" pos="172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FF40FF"/>
    <a:srgbClr val="5ACBE8"/>
    <a:srgbClr val="59CBE8"/>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95" autoAdjust="0"/>
    <p:restoredTop sz="95332" autoAdjust="0"/>
  </p:normalViewPr>
  <p:slideViewPr>
    <p:cSldViewPr snapToGrid="0" snapToObjects="1" showGuides="1">
      <p:cViewPr varScale="1">
        <p:scale>
          <a:sx n="114" d="100"/>
          <a:sy n="114" d="100"/>
        </p:scale>
        <p:origin x="1122" y="102"/>
      </p:cViewPr>
      <p:guideLst>
        <p:guide orient="horz" pos="2160"/>
        <p:guide pos="2880"/>
        <p:guide orient="horz" pos="1368"/>
        <p:guide orient="horz" pos="172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7" d="100"/>
          <a:sy n="67" d="100"/>
        </p:scale>
        <p:origin x="-2328" y="-4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customXml" Target="../customXml/item10.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D391C-8B01-034B-AABF-858C619C82B9}" type="datetimeFigureOut">
              <a:rPr lang="en-US" smtClean="0"/>
              <a:t>10/2/2023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F8BC7-E778-5F48-8055-1C0EB60B9C1C}" type="slidenum">
              <a:rPr lang="en-US" smtClean="0"/>
              <a:t>‹#›</a:t>
            </a:fld>
            <a:endParaRPr lang="en-US"/>
          </a:p>
        </p:txBody>
      </p:sp>
    </p:spTree>
    <p:extLst>
      <p:ext uri="{BB962C8B-B14F-4D97-AF65-F5344CB8AC3E}">
        <p14:creationId xmlns:p14="http://schemas.microsoft.com/office/powerpoint/2010/main" val="165492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Our group whole life insurance offers a simple, permanent life option to help enhance employee financial security.</a:t>
            </a:r>
          </a:p>
          <a:p>
            <a:endParaRPr lang="en-US" sz="1200" dirty="0"/>
          </a:p>
          <a:p>
            <a:r>
              <a:rPr lang="en-CA" sz="1200" dirty="0"/>
              <a:t>Why not offer a life insurance product that will be there when employees need it?  Our group whole life insurance is a participating permanent, portable, cash value-accumulating life insurance option that can help employees to be more prepared for the unexpected. </a:t>
            </a:r>
            <a:endParaRPr lang="en-US" sz="1200" dirty="0"/>
          </a:p>
          <a:p>
            <a:endParaRPr lang="en-US" dirty="0"/>
          </a:p>
        </p:txBody>
      </p:sp>
      <p:sp>
        <p:nvSpPr>
          <p:cNvPr id="4" name="Slide Number Placeholder 3"/>
          <p:cNvSpPr>
            <a:spLocks noGrp="1"/>
          </p:cNvSpPr>
          <p:nvPr>
            <p:ph type="sldNum" sz="quarter" idx="10"/>
          </p:nvPr>
        </p:nvSpPr>
        <p:spPr/>
        <p:txBody>
          <a:bodyPr/>
          <a:lstStyle/>
          <a:p>
            <a:fld id="{B8FF8BC7-E778-5F48-8055-1C0EB60B9C1C}" type="slidenum">
              <a:rPr lang="en-US" smtClean="0"/>
              <a:t>1</a:t>
            </a:fld>
            <a:endParaRPr lang="en-US"/>
          </a:p>
        </p:txBody>
      </p:sp>
    </p:spTree>
    <p:extLst>
      <p:ext uri="{BB962C8B-B14F-4D97-AF65-F5344CB8AC3E}">
        <p14:creationId xmlns:p14="http://schemas.microsoft.com/office/powerpoint/2010/main" val="32159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9914">
              <a:defRPr/>
            </a:pPr>
            <a:r>
              <a:rPr lang="en-US" sz="1200" dirty="0"/>
              <a:t>Key features of our group whole life include:</a:t>
            </a:r>
          </a:p>
          <a:p>
            <a:endParaRPr lang="en-US" sz="1200" dirty="0"/>
          </a:p>
          <a:p>
            <a:r>
              <a:rPr lang="en-US" sz="1200" dirty="0"/>
              <a:t>Built-in Guarantees</a:t>
            </a:r>
          </a:p>
          <a:p>
            <a:pPr defTabSz="459914">
              <a:defRPr/>
            </a:pPr>
            <a:r>
              <a:rPr lang="en-US" sz="1200" dirty="0"/>
              <a:t>Guaranteed level premium</a:t>
            </a:r>
          </a:p>
          <a:p>
            <a:pPr defTabSz="459914">
              <a:defRPr/>
            </a:pPr>
            <a:r>
              <a:rPr lang="en-US" sz="1200" dirty="0"/>
              <a:t>Guaranteed increases in cash value</a:t>
            </a:r>
          </a:p>
          <a:p>
            <a:pPr lvl="0"/>
            <a:r>
              <a:rPr lang="en-US" sz="1200" dirty="0"/>
              <a:t>Guaranteed death benefit</a:t>
            </a:r>
          </a:p>
          <a:p>
            <a:pPr defTabSz="459914">
              <a:defRPr/>
            </a:pPr>
            <a:endParaRPr lang="en-US" sz="1200" dirty="0"/>
          </a:p>
          <a:p>
            <a:r>
              <a:rPr lang="en-US" sz="1200" dirty="0"/>
              <a:t>A Simple Application and Underwriting Process</a:t>
            </a:r>
          </a:p>
          <a:p>
            <a:r>
              <a:rPr lang="en-US" sz="1200" dirty="0"/>
              <a:t>Applying is easy, and can be done online or via a paper application. Employees just answer a few questions to determine eligibility. No medical exam required. </a:t>
            </a:r>
          </a:p>
          <a:p>
            <a:pPr defTabSz="459914">
              <a:defRPr/>
            </a:pPr>
            <a:endParaRPr lang="en-US" sz="1200" dirty="0"/>
          </a:p>
          <a:p>
            <a:r>
              <a:rPr lang="en-US" sz="1200" dirty="0"/>
              <a:t>Dividend Eligible</a:t>
            </a:r>
          </a:p>
          <a:p>
            <a:r>
              <a:rPr lang="en-US" sz="1200" dirty="0" err="1"/>
              <a:t>Massmutual@work</a:t>
            </a:r>
            <a:r>
              <a:rPr lang="en-US" sz="1200" dirty="0"/>
              <a:t> Whole Life Insurance </a:t>
            </a:r>
            <a:r>
              <a:rPr lang="en-US" sz="1200" dirty="0" err="1"/>
              <a:t>certificateowners</a:t>
            </a:r>
            <a:r>
              <a:rPr lang="en-US" sz="1200" dirty="0"/>
              <a:t> are eligible to receive dividends beginning on the second certificate anniversary. Each </a:t>
            </a:r>
            <a:r>
              <a:rPr lang="en-US" sz="1200" dirty="0" err="1"/>
              <a:t>certificateowner</a:t>
            </a:r>
            <a:r>
              <a:rPr lang="en-US" sz="1200" dirty="0"/>
              <a:t> can choose how they receive their dividend payment. Dividend options include the ability to increase life insurance protection by purchasing paid-up additional insurance, cash payout, dividend accumulations, and after a policy has been ported, the </a:t>
            </a:r>
            <a:r>
              <a:rPr lang="en-US" sz="1200" dirty="0" err="1"/>
              <a:t>certificateowner</a:t>
            </a:r>
            <a:r>
              <a:rPr lang="en-US" sz="1200" dirty="0"/>
              <a:t> can choose to use the dividend payments to reduce premiums. Although they are not guaranteed, MassMutual has paid dividends to eligible participating </a:t>
            </a:r>
            <a:r>
              <a:rPr lang="en-US" sz="1200" dirty="0" err="1"/>
              <a:t>policyowners</a:t>
            </a:r>
            <a:r>
              <a:rPr lang="en-US" sz="1200" dirty="0"/>
              <a:t> consistently since the 1860s.</a:t>
            </a:r>
          </a:p>
          <a:p>
            <a:endParaRPr lang="en-US" sz="1200" dirty="0"/>
          </a:p>
          <a:p>
            <a:r>
              <a:rPr lang="en-US" sz="1200" dirty="0"/>
              <a:t>Portable, Lifelong Protection</a:t>
            </a:r>
          </a:p>
          <a:p>
            <a:r>
              <a:rPr lang="en-US" sz="1200" dirty="0"/>
              <a:t>This practical group life insurance solution can help employers recruit and retain top talent by providing employees with individually-owned insurance that they can take with them for life.</a:t>
            </a:r>
          </a:p>
          <a:p>
            <a:endParaRPr lang="en-US" dirty="0"/>
          </a:p>
        </p:txBody>
      </p:sp>
      <p:sp>
        <p:nvSpPr>
          <p:cNvPr id="4" name="Slide Number Placeholder 3"/>
          <p:cNvSpPr>
            <a:spLocks noGrp="1"/>
          </p:cNvSpPr>
          <p:nvPr>
            <p:ph type="sldNum" sz="quarter" idx="10"/>
          </p:nvPr>
        </p:nvSpPr>
        <p:spPr/>
        <p:txBody>
          <a:bodyPr/>
          <a:lstStyle/>
          <a:p>
            <a:fld id="{B8FF8BC7-E778-5F48-8055-1C0EB60B9C1C}" type="slidenum">
              <a:rPr lang="en-US" smtClean="0"/>
              <a:t>2</a:t>
            </a:fld>
            <a:endParaRPr lang="en-US"/>
          </a:p>
        </p:txBody>
      </p:sp>
    </p:spTree>
    <p:extLst>
      <p:ext uri="{BB962C8B-B14F-4D97-AF65-F5344CB8AC3E}">
        <p14:creationId xmlns:p14="http://schemas.microsoft.com/office/powerpoint/2010/main" val="188990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Coverage is guaranteed.</a:t>
            </a:r>
            <a:r>
              <a:rPr lang="en-US" b="0" baseline="0" dirty="0"/>
              <a:t> </a:t>
            </a:r>
            <a:r>
              <a:rPr lang="en-US" sz="1200" b="0" i="0" kern="1200" dirty="0">
                <a:solidFill>
                  <a:schemeClr val="tx1"/>
                </a:solidFill>
                <a:effectLst/>
                <a:latin typeface="Century Gothic Bold" charset="0"/>
                <a:ea typeface="+mn-ea"/>
                <a:cs typeface="+mn-cs"/>
              </a:rPr>
              <a:t>There is no full underwriting.  </a:t>
            </a:r>
          </a:p>
          <a:p>
            <a:endParaRPr lang="en-US" sz="1200" b="0" i="0" kern="1200" dirty="0">
              <a:solidFill>
                <a:schemeClr val="tx1"/>
              </a:solidFill>
              <a:effectLst/>
              <a:latin typeface="Century Gothic Bold" charset="0"/>
              <a:ea typeface="+mn-ea"/>
              <a:cs typeface="+mn-cs"/>
            </a:endParaRPr>
          </a:p>
          <a:p>
            <a:pPr lvl="0"/>
            <a:r>
              <a:rPr lang="en-US" sz="1200" b="0" i="0" u="sng" kern="1200" dirty="0">
                <a:solidFill>
                  <a:schemeClr val="tx1"/>
                </a:solidFill>
                <a:effectLst/>
                <a:latin typeface="Century Gothic Bold" charset="0"/>
                <a:ea typeface="+mn-ea"/>
                <a:cs typeface="+mn-cs"/>
              </a:rPr>
              <a:t>Guaranteed Issue (GI) defined:</a:t>
            </a:r>
            <a:r>
              <a:rPr lang="en-US" sz="1200" b="0" i="0" u="sng" kern="1200" baseline="0" dirty="0">
                <a:solidFill>
                  <a:schemeClr val="tx1"/>
                </a:solidFill>
                <a:effectLst/>
                <a:latin typeface="Century Gothic Bold" charset="0"/>
                <a:ea typeface="+mn-ea"/>
                <a:cs typeface="+mn-cs"/>
              </a:rPr>
              <a:t> </a:t>
            </a:r>
            <a:endParaRPr lang="en-US" sz="1200" b="0" i="0" kern="1200" dirty="0">
              <a:solidFill>
                <a:schemeClr val="tx1"/>
              </a:solidFill>
              <a:effectLst/>
              <a:latin typeface="Century Gothic Bold" charset="0"/>
              <a:ea typeface="+mn-ea"/>
              <a:cs typeface="+mn-cs"/>
            </a:endParaRPr>
          </a:p>
          <a:p>
            <a:r>
              <a:rPr lang="en-US" sz="1200" b="0" i="0" kern="1200" dirty="0">
                <a:solidFill>
                  <a:schemeClr val="tx1"/>
                </a:solidFill>
                <a:effectLst/>
                <a:latin typeface="Century Gothic Bold" charset="0"/>
                <a:ea typeface="+mn-ea"/>
                <a:cs typeface="+mn-cs"/>
              </a:rPr>
              <a:t>In contrast to individually-purchased, fully underwritten life insurance, Guaranteed Issue (GI) Underwriting involves a much shorter application with no medical questions or requirements. To qualify for GI, Employees must be actively at work on the day the application is signed (must be signed during an approved enrollment window). </a:t>
            </a:r>
          </a:p>
          <a:p>
            <a:r>
              <a:rPr lang="en-US" sz="1200" b="0" i="0" kern="1200" baseline="0" dirty="0">
                <a:solidFill>
                  <a:srgbClr val="FF0000"/>
                </a:solidFill>
                <a:effectLst/>
                <a:latin typeface="Century Gothic Bold" charset="0"/>
                <a:ea typeface="+mn-ea"/>
                <a:cs typeface="+mn-cs"/>
              </a:rPr>
              <a:t>[Following is optional for cases with dependent coverage:][Spouses and children need not be working, however, they must not be disabled or have applied for or be collecting disability benefits.  If applicants are declined during an approved enrollment window, they may be eligible to apply for coverage on an express issue basis during the next approved enrollment window.]</a:t>
            </a:r>
          </a:p>
          <a:p>
            <a:r>
              <a:rPr lang="en-US" sz="1200" b="0" i="0" kern="1200" dirty="0">
                <a:solidFill>
                  <a:schemeClr val="tx1"/>
                </a:solidFill>
                <a:effectLst/>
                <a:latin typeface="Century Gothic Bold" charset="0"/>
                <a:ea typeface="+mn-ea"/>
                <a:cs typeface="+mn-cs"/>
              </a:rPr>
              <a:t> </a:t>
            </a:r>
          </a:p>
          <a:p>
            <a:r>
              <a:rPr lang="en-US" sz="1200" b="0" i="0" kern="1200" dirty="0">
                <a:solidFill>
                  <a:schemeClr val="tx1"/>
                </a:solidFill>
                <a:effectLst/>
                <a:latin typeface="Century Gothic Bold" charset="0"/>
                <a:ea typeface="+mn-ea"/>
                <a:cs typeface="+mn-cs"/>
              </a:rPr>
              <a:t>To qualify for Guaranteed</a:t>
            </a:r>
            <a:r>
              <a:rPr lang="en-US" sz="1200" b="0" i="0" kern="1200" baseline="0" dirty="0">
                <a:solidFill>
                  <a:schemeClr val="tx1"/>
                </a:solidFill>
                <a:effectLst/>
                <a:latin typeface="Century Gothic Bold" charset="0"/>
                <a:ea typeface="+mn-ea"/>
                <a:cs typeface="+mn-cs"/>
              </a:rPr>
              <a:t> Issue, there are two questions you</a:t>
            </a:r>
            <a:r>
              <a:rPr lang="en-US" sz="1200" b="0" i="0" kern="1200" dirty="0">
                <a:solidFill>
                  <a:schemeClr val="tx1"/>
                </a:solidFill>
                <a:effectLst/>
                <a:latin typeface="Century Gothic Bold" charset="0"/>
                <a:ea typeface="+mn-ea"/>
                <a:cs typeface="+mn-cs"/>
              </a:rPr>
              <a:t> must answer.</a:t>
            </a:r>
            <a:r>
              <a:rPr lang="en-US" sz="1200" b="0" i="0" kern="1200" baseline="0" dirty="0">
                <a:solidFill>
                  <a:schemeClr val="tx1"/>
                </a:solidFill>
                <a:effectLst/>
                <a:latin typeface="Century Gothic Bold" charset="0"/>
                <a:ea typeface="+mn-ea"/>
                <a:cs typeface="+mn-cs"/>
              </a:rPr>
              <a:t> Within the last 12 months have you used tobacco or other nicotine containing products?  </a:t>
            </a:r>
            <a:r>
              <a:rPr lang="en-US" sz="1200" b="1" i="0" strike="noStrike" kern="1200" dirty="0">
                <a:solidFill>
                  <a:srgbClr val="FF0000"/>
                </a:solidFill>
                <a:effectLst/>
                <a:latin typeface="Century Gothic Bold" charset="0"/>
                <a:ea typeface="+mn-ea"/>
                <a:cs typeface="+mn-cs"/>
              </a:rPr>
              <a:t>Have</a:t>
            </a:r>
            <a:r>
              <a:rPr lang="en-US" sz="1200" b="1" i="0" strike="noStrike" kern="1200" baseline="0" dirty="0">
                <a:solidFill>
                  <a:srgbClr val="FF0000"/>
                </a:solidFill>
                <a:effectLst/>
                <a:latin typeface="Century Gothic Bold" charset="0"/>
                <a:ea typeface="+mn-ea"/>
                <a:cs typeface="+mn-cs"/>
              </a:rPr>
              <a:t> you been </a:t>
            </a:r>
            <a:r>
              <a:rPr lang="en-US" sz="1200" b="1" i="0" kern="1200" dirty="0">
                <a:solidFill>
                  <a:srgbClr val="FF0000"/>
                </a:solidFill>
                <a:effectLst/>
                <a:latin typeface="Century Gothic Bold" charset="0"/>
                <a:ea typeface="+mn-ea"/>
                <a:cs typeface="+mn-cs"/>
              </a:rPr>
              <a:t>actively at work on the day the application is signed </a:t>
            </a:r>
            <a:r>
              <a:rPr lang="en-US" sz="1200" b="0" i="0" kern="1200" dirty="0">
                <a:solidFill>
                  <a:schemeClr val="tx1"/>
                </a:solidFill>
                <a:effectLst/>
                <a:latin typeface="Century Gothic Bold" charset="0"/>
                <a:ea typeface="+mn-ea"/>
                <a:cs typeface="+mn-cs"/>
              </a:rPr>
              <a:t>(must be signed during an approved enrollment window). </a:t>
            </a:r>
          </a:p>
          <a:p>
            <a:r>
              <a:rPr lang="en-US" sz="1200" b="0" i="0" kern="1200" baseline="0" dirty="0">
                <a:solidFill>
                  <a:schemeClr val="accent6"/>
                </a:solidFill>
                <a:effectLst/>
                <a:latin typeface="Century Gothic Bold" charset="0"/>
                <a:ea typeface="+mn-ea"/>
                <a:cs typeface="+mn-cs"/>
              </a:rPr>
              <a:t>[Following is optional for cases with dependent coverage:][</a:t>
            </a:r>
            <a:r>
              <a:rPr lang="en-US" sz="1200" b="0" i="0" kern="1200" dirty="0">
                <a:solidFill>
                  <a:schemeClr val="accent6"/>
                </a:solidFill>
                <a:effectLst/>
                <a:latin typeface="Century Gothic Bold" charset="0"/>
                <a:ea typeface="+mn-ea"/>
                <a:cs typeface="+mn-cs"/>
              </a:rPr>
              <a:t>Spouses and children need not be working, however, they must not be disabled or have applied for or be collecting disability benefits.] </a:t>
            </a:r>
          </a:p>
          <a:p>
            <a:endParaRPr lang="en-US" sz="1200" b="0" i="0" kern="1200" dirty="0">
              <a:solidFill>
                <a:schemeClr val="tx1"/>
              </a:solidFill>
              <a:effectLst/>
              <a:latin typeface="Century Gothic Bold" charset="0"/>
              <a:ea typeface="+mn-ea"/>
              <a:cs typeface="+mn-cs"/>
            </a:endParaRPr>
          </a:p>
          <a:p>
            <a:pPr lvl="0"/>
            <a:r>
              <a:rPr lang="en-US" sz="1200" b="0" i="0" u="sng" kern="1200" dirty="0">
                <a:solidFill>
                  <a:schemeClr val="tx1"/>
                </a:solidFill>
                <a:effectLst/>
                <a:latin typeface="Century Gothic Bold" charset="0"/>
                <a:ea typeface="+mn-ea"/>
                <a:cs typeface="+mn-cs"/>
              </a:rPr>
              <a:t>Express Issue (EI)</a:t>
            </a:r>
            <a:r>
              <a:rPr lang="en-US" sz="1200" b="0" i="0" u="sng" kern="1200" baseline="0" dirty="0">
                <a:solidFill>
                  <a:schemeClr val="tx1"/>
                </a:solidFill>
                <a:effectLst/>
                <a:latin typeface="Century Gothic Bold" charset="0"/>
                <a:ea typeface="+mn-ea"/>
                <a:cs typeface="+mn-cs"/>
              </a:rPr>
              <a:t> defined:</a:t>
            </a:r>
            <a:endParaRPr lang="en-US" sz="1200" b="0" i="0" kern="1200" dirty="0">
              <a:solidFill>
                <a:schemeClr val="tx1"/>
              </a:solidFill>
              <a:effectLst/>
              <a:latin typeface="Century Gothic Bold" charset="0"/>
              <a:ea typeface="+mn-ea"/>
              <a:cs typeface="+mn-cs"/>
            </a:endParaRPr>
          </a:p>
          <a:p>
            <a:r>
              <a:rPr lang="en-US" sz="1200" b="0" i="0" kern="1200" dirty="0">
                <a:solidFill>
                  <a:schemeClr val="tx1"/>
                </a:solidFill>
                <a:effectLst/>
                <a:latin typeface="Century Gothic Bold" charset="0"/>
                <a:ea typeface="+mn-ea"/>
                <a:cs typeface="+mn-cs"/>
              </a:rPr>
              <a:t>For this product, Express Issue Underwriting is truly Contingent Guaranteed Issue.  In addition to establishing Actively at Work or disability (as noted in GI UW), the following question is used to ensure no pre-existing major medical conditions exist for the applicant.  </a:t>
            </a:r>
          </a:p>
          <a:p>
            <a:endParaRPr lang="en-US" sz="1200" b="0" i="0" kern="1200" dirty="0">
              <a:solidFill>
                <a:schemeClr val="tx1"/>
              </a:solidFill>
              <a:effectLst/>
              <a:latin typeface="Century Gothic Bold" charset="0"/>
              <a:ea typeface="+mn-ea"/>
              <a:cs typeface="+mn-cs"/>
            </a:endParaRPr>
          </a:p>
          <a:p>
            <a:endParaRPr lang="en-US" sz="1200" b="0" i="0" kern="1200" dirty="0">
              <a:solidFill>
                <a:schemeClr val="tx1"/>
              </a:solidFill>
              <a:effectLst/>
              <a:latin typeface="Century Gothic Bold" charset="0"/>
              <a:ea typeface="+mn-ea"/>
              <a:cs typeface="+mn-cs"/>
            </a:endParaRPr>
          </a:p>
          <a:p>
            <a:endParaRPr lang="en-US" sz="1200" b="0" i="0" kern="1200" dirty="0">
              <a:solidFill>
                <a:schemeClr val="tx1"/>
              </a:solidFill>
              <a:effectLst/>
              <a:latin typeface="Century Gothic Bold" charset="0"/>
              <a:ea typeface="+mn-ea"/>
              <a:cs typeface="+mn-cs"/>
            </a:endParaRPr>
          </a:p>
          <a:p>
            <a:r>
              <a:rPr lang="en-US" sz="1200" b="0" i="0" kern="1200" dirty="0">
                <a:solidFill>
                  <a:schemeClr val="tx1"/>
                </a:solidFill>
                <a:effectLst/>
                <a:latin typeface="Century Gothic Bold" charset="0"/>
                <a:ea typeface="+mn-ea"/>
                <a:cs typeface="+mn-cs"/>
              </a:rPr>
              <a:t>Medical Question – READ SLIDE </a:t>
            </a:r>
          </a:p>
          <a:p>
            <a:r>
              <a:rPr lang="en-US" sz="1200" b="0" i="0" kern="1200" dirty="0">
                <a:solidFill>
                  <a:schemeClr val="tx1"/>
                </a:solidFill>
                <a:effectLst/>
                <a:latin typeface="Century Gothic Bold" charset="0"/>
                <a:ea typeface="+mn-ea"/>
                <a:cs typeface="+mn-cs"/>
              </a:rPr>
              <a:t> </a:t>
            </a:r>
          </a:p>
          <a:p>
            <a:r>
              <a:rPr lang="en-US" sz="1200" b="0" i="0" kern="1200" dirty="0">
                <a:solidFill>
                  <a:schemeClr val="tx1"/>
                </a:solidFill>
                <a:effectLst/>
                <a:latin typeface="Century Gothic Bold" charset="0"/>
                <a:ea typeface="+mn-ea"/>
                <a:cs typeface="+mn-cs"/>
              </a:rPr>
              <a:t>If you</a:t>
            </a:r>
            <a:r>
              <a:rPr lang="en-US" sz="1200" b="0" i="0" kern="1200" baseline="0" dirty="0">
                <a:solidFill>
                  <a:schemeClr val="tx1"/>
                </a:solidFill>
                <a:effectLst/>
                <a:latin typeface="Century Gothic Bold" charset="0"/>
                <a:ea typeface="+mn-ea"/>
                <a:cs typeface="+mn-cs"/>
              </a:rPr>
              <a:t> answer</a:t>
            </a:r>
            <a:r>
              <a:rPr lang="en-US" sz="1200" b="0" i="0" kern="1200" dirty="0">
                <a:solidFill>
                  <a:schemeClr val="tx1"/>
                </a:solidFill>
                <a:effectLst/>
                <a:latin typeface="Century Gothic Bold" charset="0"/>
                <a:ea typeface="+mn-ea"/>
                <a:cs typeface="+mn-cs"/>
              </a:rPr>
              <a:t> “yes”, the face amount reverts back to the GI amount, if available.  No details or additional underwriting is required.  </a:t>
            </a:r>
          </a:p>
          <a:p>
            <a:endParaRPr lang="en-US" sz="1200" b="0" i="0" kern="1200" baseline="0" dirty="0">
              <a:solidFill>
                <a:schemeClr val="tx1"/>
              </a:solidFill>
              <a:effectLst/>
              <a:latin typeface="Century Gothic Bold" charset="0"/>
              <a:ea typeface="+mn-ea"/>
              <a:cs typeface="+mn-cs"/>
            </a:endParaRPr>
          </a:p>
          <a:p>
            <a:endParaRPr lang="en-US" sz="1200" b="0" i="0" kern="1200" baseline="0" dirty="0">
              <a:solidFill>
                <a:schemeClr val="tx1"/>
              </a:solidFill>
              <a:effectLst/>
              <a:latin typeface="Century Gothic Bold" charset="0"/>
              <a:ea typeface="+mn-ea"/>
              <a:cs typeface="+mn-cs"/>
            </a:endParaRPr>
          </a:p>
          <a:p>
            <a:endParaRPr lang="en-US" b="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7B38DF83-93B2-D14B-8521-6D10BEE8650D}" type="slidenum">
              <a:rPr lang="en-US" smtClean="0"/>
              <a:pPr/>
              <a:t>3</a:t>
            </a:fld>
            <a:endParaRPr lang="en-US" dirty="0"/>
          </a:p>
        </p:txBody>
      </p:sp>
    </p:spTree>
    <p:extLst>
      <p:ext uri="{BB962C8B-B14F-4D97-AF65-F5344CB8AC3E}">
        <p14:creationId xmlns:p14="http://schemas.microsoft.com/office/powerpoint/2010/main" val="345315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Massmutual@work</a:t>
            </a:r>
            <a:r>
              <a:rPr lang="en-US" sz="1200" dirty="0"/>
              <a:t> Whole Life offers a terminal illness provision that is built-in to the certificate, as well as optional riders that may be added at the group level, and then selected by an employee during enrollment for an additional cost.</a:t>
            </a:r>
          </a:p>
          <a:p>
            <a:endParaRPr lang="en-US" sz="1200" dirty="0"/>
          </a:p>
          <a:p>
            <a:pPr defTabSz="459914">
              <a:lnSpc>
                <a:spcPct val="120000"/>
              </a:lnSpc>
              <a:spcBef>
                <a:spcPct val="20000"/>
              </a:spcBef>
              <a:buClr>
                <a:srgbClr val="2997FF"/>
              </a:buClr>
              <a:buSzPct val="100000"/>
              <a:defRPr/>
            </a:pPr>
            <a:r>
              <a:rPr lang="en-US" sz="1200" dirty="0">
                <a:solidFill>
                  <a:srgbClr val="000000"/>
                </a:solidFill>
                <a:cs typeface="Arial"/>
              </a:rPr>
              <a:t>Optional Riders</a:t>
            </a:r>
          </a:p>
          <a:p>
            <a:pPr defTabSz="459914">
              <a:lnSpc>
                <a:spcPct val="120000"/>
              </a:lnSpc>
              <a:spcBef>
                <a:spcPct val="20000"/>
              </a:spcBef>
              <a:buClr>
                <a:srgbClr val="2997FF"/>
              </a:buClr>
              <a:buSzPct val="100000"/>
              <a:defRPr/>
            </a:pPr>
            <a:r>
              <a:rPr lang="en-US" sz="1200" b="1" dirty="0">
                <a:solidFill>
                  <a:srgbClr val="333333"/>
                </a:solidFill>
                <a:cs typeface="Arial"/>
              </a:rPr>
              <a:t>Waiver of Premium</a:t>
            </a:r>
          </a:p>
          <a:p>
            <a:pPr marL="344936" indent="-344936" defTabSz="459914">
              <a:spcBef>
                <a:spcPct val="20000"/>
              </a:spcBef>
              <a:buClr>
                <a:srgbClr val="2997FF"/>
              </a:buClr>
              <a:buSzPct val="100000"/>
              <a:buFont typeface="Arial"/>
              <a:buChar char="•"/>
              <a:defRPr/>
            </a:pPr>
            <a:r>
              <a:rPr lang="en-US" sz="1200" dirty="0">
                <a:solidFill>
                  <a:srgbClr val="333333"/>
                </a:solidFill>
                <a:cs typeface="Arial"/>
              </a:rPr>
              <a:t>If the insured employee becomes totally disabled from any occupation (as described in the rider), the certificate and rider charges will be waived for the duration of the insured’s disability, following a six-month waiting period. </a:t>
            </a:r>
          </a:p>
          <a:p>
            <a:pPr marL="344936" indent="-344936" defTabSz="459914">
              <a:spcBef>
                <a:spcPct val="20000"/>
              </a:spcBef>
              <a:buClr>
                <a:srgbClr val="2997FF"/>
              </a:buClr>
              <a:buSzPct val="100000"/>
              <a:buFont typeface="Arial"/>
              <a:buChar char="•"/>
              <a:defRPr/>
            </a:pPr>
            <a:r>
              <a:rPr lang="en-US" sz="1200" dirty="0">
                <a:solidFill>
                  <a:srgbClr val="333333"/>
                </a:solidFill>
                <a:cs typeface="Arial"/>
              </a:rPr>
              <a:t>Benefits payable to age 67 (may vary by state). </a:t>
            </a:r>
          </a:p>
          <a:p>
            <a:pPr marL="344936" indent="-344936" defTabSz="459914">
              <a:spcBef>
                <a:spcPct val="20000"/>
              </a:spcBef>
              <a:buClr>
                <a:srgbClr val="2997FF"/>
              </a:buClr>
              <a:buSzPct val="100000"/>
              <a:buFont typeface="Arial"/>
              <a:buChar char="•"/>
              <a:defRPr/>
            </a:pPr>
            <a:r>
              <a:rPr lang="en-US" sz="1200" dirty="0">
                <a:solidFill>
                  <a:srgbClr val="333333"/>
                </a:solidFill>
                <a:cs typeface="Arial"/>
              </a:rPr>
              <a:t>Selected at the group level and available only at time of issue. </a:t>
            </a:r>
          </a:p>
          <a:p>
            <a:pPr marL="344936" indent="-344936" defTabSz="459914">
              <a:spcBef>
                <a:spcPct val="20000"/>
              </a:spcBef>
              <a:buClr>
                <a:srgbClr val="2997FF"/>
              </a:buClr>
              <a:buSzPct val="100000"/>
              <a:buFont typeface="Arial"/>
              <a:buChar char="•"/>
              <a:defRPr/>
            </a:pPr>
            <a:r>
              <a:rPr lang="en-US" sz="1200" dirty="0">
                <a:solidFill>
                  <a:srgbClr val="333333"/>
                </a:solidFill>
                <a:cs typeface="Arial"/>
              </a:rPr>
              <a:t>Available at an additional cost. </a:t>
            </a:r>
          </a:p>
          <a:p>
            <a:pPr defTabSz="459914">
              <a:spcBef>
                <a:spcPct val="20000"/>
              </a:spcBef>
              <a:buClr>
                <a:srgbClr val="2997FF"/>
              </a:buClr>
              <a:buSzPct val="100000"/>
              <a:defRPr/>
            </a:pPr>
            <a:endParaRPr lang="en-US" sz="1200" dirty="0">
              <a:solidFill>
                <a:srgbClr val="333333"/>
              </a:solidFill>
              <a:cs typeface="Arial"/>
            </a:endParaRPr>
          </a:p>
          <a:p>
            <a:pPr defTabSz="459914">
              <a:lnSpc>
                <a:spcPct val="120000"/>
              </a:lnSpc>
              <a:spcBef>
                <a:spcPct val="20000"/>
              </a:spcBef>
              <a:buClr>
                <a:srgbClr val="2997FF"/>
              </a:buClr>
              <a:buSzPct val="100000"/>
              <a:defRPr/>
            </a:pPr>
            <a:r>
              <a:rPr lang="en-US" sz="1200" b="1" dirty="0">
                <a:solidFill>
                  <a:srgbClr val="333333"/>
                </a:solidFill>
                <a:cs typeface="Arial"/>
              </a:rPr>
              <a:t>Accidental death benefit</a:t>
            </a:r>
          </a:p>
          <a:p>
            <a:pPr marL="344936" indent="-344936" defTabSz="459914">
              <a:spcBef>
                <a:spcPct val="20000"/>
              </a:spcBef>
              <a:buClr>
                <a:srgbClr val="2997FF"/>
              </a:buClr>
              <a:buSzPct val="100000"/>
              <a:buFont typeface="Arial"/>
              <a:buChar char="•"/>
              <a:defRPr/>
            </a:pPr>
            <a:r>
              <a:rPr lang="en-US" sz="1200" dirty="0">
                <a:solidFill>
                  <a:srgbClr val="333333"/>
                </a:solidFill>
                <a:cs typeface="Arial"/>
              </a:rPr>
              <a:t>Allows certificate owner’s beneficiary(</a:t>
            </a:r>
            <a:r>
              <a:rPr lang="en-US" sz="1200" dirty="0" err="1">
                <a:solidFill>
                  <a:srgbClr val="333333"/>
                </a:solidFill>
                <a:cs typeface="Arial"/>
              </a:rPr>
              <a:t>ies</a:t>
            </a:r>
            <a:r>
              <a:rPr lang="en-US" sz="1200" dirty="0">
                <a:solidFill>
                  <a:srgbClr val="333333"/>
                </a:solidFill>
                <a:cs typeface="Arial"/>
              </a:rPr>
              <a:t>) to receive an additional death benefit in the event that the insured’s death was a result of an accident. </a:t>
            </a:r>
          </a:p>
          <a:p>
            <a:pPr marL="344936" indent="-344936" defTabSz="459914">
              <a:spcBef>
                <a:spcPct val="20000"/>
              </a:spcBef>
              <a:buClr>
                <a:srgbClr val="2997FF"/>
              </a:buClr>
              <a:buSzPct val="100000"/>
              <a:buFont typeface="Arial"/>
              <a:buChar char="•"/>
              <a:defRPr/>
            </a:pPr>
            <a:r>
              <a:rPr lang="en-US" sz="1200" dirty="0">
                <a:solidFill>
                  <a:srgbClr val="333333"/>
                </a:solidFill>
                <a:cs typeface="Arial"/>
              </a:rPr>
              <a:t>Employer will choose mandatory minimum amount of Accidental Death Benefit and may also allow individuals to elect additional amounts, either by defined increments or multiples of base face amount, not to exceed five times the base face amount. </a:t>
            </a:r>
          </a:p>
          <a:p>
            <a:pPr marL="344936" indent="-344936" defTabSz="459914">
              <a:spcBef>
                <a:spcPct val="20000"/>
              </a:spcBef>
              <a:buClr>
                <a:srgbClr val="2997FF"/>
              </a:buClr>
              <a:buSzPct val="100000"/>
              <a:buFont typeface="Arial"/>
              <a:buChar char="•"/>
              <a:defRPr/>
            </a:pPr>
            <a:r>
              <a:rPr lang="en-US" sz="1200" dirty="0">
                <a:solidFill>
                  <a:srgbClr val="333333"/>
                </a:solidFill>
                <a:cs typeface="Arial"/>
              </a:rPr>
              <a:t>Rider selected at the group level and available only at time of issue. </a:t>
            </a:r>
          </a:p>
          <a:p>
            <a:pPr marL="344936" indent="-344936" defTabSz="459914">
              <a:spcBef>
                <a:spcPct val="20000"/>
              </a:spcBef>
              <a:buClr>
                <a:srgbClr val="2997FF"/>
              </a:buClr>
              <a:buSzPct val="100000"/>
              <a:buFont typeface="Arial"/>
              <a:buChar char="•"/>
              <a:defRPr/>
            </a:pPr>
            <a:r>
              <a:rPr lang="en-US" sz="1200" dirty="0">
                <a:solidFill>
                  <a:srgbClr val="333333"/>
                </a:solidFill>
                <a:cs typeface="Arial"/>
              </a:rPr>
              <a:t>Available at an additional cost.</a:t>
            </a:r>
            <a:endParaRPr lang="en-US" sz="1200" dirty="0"/>
          </a:p>
          <a:p>
            <a:endParaRPr lang="en-US" sz="1200" dirty="0"/>
          </a:p>
          <a:p>
            <a:r>
              <a:rPr lang="en-US" sz="1200" dirty="0">
                <a:solidFill>
                  <a:srgbClr val="000000"/>
                </a:solidFill>
              </a:rPr>
              <a:t>These riders are available for eligible employees ages 18-60. Employees can elect to cancel the rider at any time; once cancelled it cannot be reinstated. State variations and exclusions may apply.</a:t>
            </a:r>
          </a:p>
          <a:p>
            <a:endParaRPr lang="en-US" sz="1200" dirty="0"/>
          </a:p>
          <a:p>
            <a:endParaRPr lang="en-US" dirty="0"/>
          </a:p>
        </p:txBody>
      </p:sp>
      <p:sp>
        <p:nvSpPr>
          <p:cNvPr id="4" name="Slide Number Placeholder 3"/>
          <p:cNvSpPr>
            <a:spLocks noGrp="1"/>
          </p:cNvSpPr>
          <p:nvPr>
            <p:ph type="sldNum" sz="quarter" idx="10"/>
          </p:nvPr>
        </p:nvSpPr>
        <p:spPr/>
        <p:txBody>
          <a:bodyPr/>
          <a:lstStyle/>
          <a:p>
            <a:fld id="{B8FF8BC7-E778-5F48-8055-1C0EB60B9C1C}" type="slidenum">
              <a:rPr lang="en-US" smtClean="0"/>
              <a:t>4</a:t>
            </a:fld>
            <a:endParaRPr lang="en-US"/>
          </a:p>
        </p:txBody>
      </p:sp>
    </p:spTree>
    <p:extLst>
      <p:ext uri="{BB962C8B-B14F-4D97-AF65-F5344CB8AC3E}">
        <p14:creationId xmlns:p14="http://schemas.microsoft.com/office/powerpoint/2010/main" val="152088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9914">
              <a:defRPr/>
            </a:pPr>
            <a:r>
              <a:rPr lang="en-US" dirty="0"/>
              <a:t>Our</a:t>
            </a:r>
            <a:r>
              <a:rPr lang="en-US" baseline="0" dirty="0"/>
              <a:t> group whole life insurance policy is participating, with premiums payable to age 95.  We offer a group policy with individually owned certificates, at unisex rates. Each certificate reaches maturity at age 121.  To be eligible for this coverage, individuals must apply for coverage while they are within the age ranges shown on this slide.</a:t>
            </a:r>
          </a:p>
          <a:p>
            <a:pPr defTabSz="459914">
              <a:defRPr/>
            </a:pPr>
            <a:endParaRPr lang="en-US" baseline="0" dirty="0"/>
          </a:p>
          <a:p>
            <a:r>
              <a:rPr lang="en-US" sz="1100" dirty="0"/>
              <a:t>Employees must be actively at work.</a:t>
            </a:r>
            <a:endParaRPr lang="en-US" dirty="0"/>
          </a:p>
          <a:p>
            <a:endParaRPr lang="en-US" dirty="0"/>
          </a:p>
        </p:txBody>
      </p:sp>
      <p:sp>
        <p:nvSpPr>
          <p:cNvPr id="4" name="Slide Number Placeholder 3"/>
          <p:cNvSpPr>
            <a:spLocks noGrp="1"/>
          </p:cNvSpPr>
          <p:nvPr>
            <p:ph type="sldNum" sz="quarter" idx="10"/>
          </p:nvPr>
        </p:nvSpPr>
        <p:spPr/>
        <p:txBody>
          <a:bodyPr/>
          <a:lstStyle/>
          <a:p>
            <a:fld id="{B8FF8BC7-E778-5F48-8055-1C0EB60B9C1C}" type="slidenum">
              <a:rPr lang="en-US" smtClean="0"/>
              <a:t>5</a:t>
            </a:fld>
            <a:endParaRPr lang="en-US"/>
          </a:p>
        </p:txBody>
      </p:sp>
    </p:spTree>
    <p:extLst>
      <p:ext uri="{BB962C8B-B14F-4D97-AF65-F5344CB8AC3E}">
        <p14:creationId xmlns:p14="http://schemas.microsoft.com/office/powerpoint/2010/main" val="18118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sz="1200" dirty="0"/>
              <a:t>Employees must be actively at work, and spouse and dependents may not be currently applying for or collecting any disability benefits.</a:t>
            </a:r>
          </a:p>
          <a:p>
            <a:endParaRPr lang="en-US" sz="1200" dirty="0"/>
          </a:p>
          <a:p>
            <a:endParaRPr lang="en-US" dirty="0"/>
          </a:p>
        </p:txBody>
      </p:sp>
      <p:sp>
        <p:nvSpPr>
          <p:cNvPr id="4" name="Slide Number Placeholder 3"/>
          <p:cNvSpPr>
            <a:spLocks noGrp="1"/>
          </p:cNvSpPr>
          <p:nvPr>
            <p:ph type="sldNum" sz="quarter" idx="10"/>
          </p:nvPr>
        </p:nvSpPr>
        <p:spPr/>
        <p:txBody>
          <a:bodyPr/>
          <a:lstStyle/>
          <a:p>
            <a:fld id="{B8FF8BC7-E778-5F48-8055-1C0EB60B9C1C}" type="slidenum">
              <a:rPr lang="en-US" smtClean="0"/>
              <a:t>6</a:t>
            </a:fld>
            <a:endParaRPr lang="en-US"/>
          </a:p>
        </p:txBody>
      </p:sp>
    </p:spTree>
    <p:extLst>
      <p:ext uri="{BB962C8B-B14F-4D97-AF65-F5344CB8AC3E}">
        <p14:creationId xmlns:p14="http://schemas.microsoft.com/office/powerpoint/2010/main" val="172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Thank you for your time – we look</a:t>
            </a:r>
            <a:r>
              <a:rPr lang="en-US" baseline="0" dirty="0"/>
              <a:t> forward to helping you </a:t>
            </a:r>
            <a:r>
              <a:rPr lang="en-US" dirty="0"/>
              <a:t>[[Financial Professional - fuel your business with </a:t>
            </a:r>
            <a:r>
              <a:rPr lang="en-US" dirty="0" err="1"/>
              <a:t>massmutual@work</a:t>
            </a:r>
            <a:r>
              <a:rPr lang="en-US" dirty="0"/>
              <a:t> products and solutions] [Employer - create a workplace where people feel confident about what's ahead]]. </a:t>
            </a:r>
          </a:p>
          <a:p>
            <a:endParaRPr lang="en-US" dirty="0"/>
          </a:p>
        </p:txBody>
      </p:sp>
      <p:sp>
        <p:nvSpPr>
          <p:cNvPr id="4" name="Slide Number Placeholder 3"/>
          <p:cNvSpPr>
            <a:spLocks noGrp="1"/>
          </p:cNvSpPr>
          <p:nvPr>
            <p:ph type="sldNum" sz="quarter" idx="10"/>
          </p:nvPr>
        </p:nvSpPr>
        <p:spPr/>
        <p:txBody>
          <a:bodyPr/>
          <a:lstStyle/>
          <a:p>
            <a:fld id="{B8FF8BC7-E778-5F48-8055-1C0EB60B9C1C}" type="slidenum">
              <a:rPr lang="en-US" smtClean="0"/>
              <a:t>7</a:t>
            </a:fld>
            <a:endParaRPr lang="en-US"/>
          </a:p>
        </p:txBody>
      </p:sp>
    </p:spTree>
    <p:extLst>
      <p:ext uri="{BB962C8B-B14F-4D97-AF65-F5344CB8AC3E}">
        <p14:creationId xmlns:p14="http://schemas.microsoft.com/office/powerpoint/2010/main" val="210815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Client Facing - Light Photo">
    <p:spTree>
      <p:nvGrpSpPr>
        <p:cNvPr id="1" name=""/>
        <p:cNvGrpSpPr/>
        <p:nvPr/>
      </p:nvGrpSpPr>
      <p:grpSpPr>
        <a:xfrm>
          <a:off x="0" y="0"/>
          <a:ext cx="0" cy="0"/>
          <a:chOff x="0" y="0"/>
          <a:chExt cx="0" cy="0"/>
        </a:xfrm>
      </p:grpSpPr>
      <p:sp>
        <p:nvSpPr>
          <p:cNvPr id="7" name="Picture Placeholder 15"/>
          <p:cNvSpPr>
            <a:spLocks noGrp="1"/>
          </p:cNvSpPr>
          <p:nvPr>
            <p:ph type="pic" sz="quarter" idx="10" hasCustomPrompt="1"/>
          </p:nvPr>
        </p:nvSpPr>
        <p:spPr>
          <a:xfrm>
            <a:off x="0" y="0"/>
            <a:ext cx="9144000" cy="5117952"/>
          </a:xfrm>
          <a:prstGeom prst="rect">
            <a:avLst/>
          </a:prstGeom>
        </p:spPr>
        <p:txBody>
          <a:bodyPr anchor="ctr">
            <a:normAutofit/>
          </a:bodyPr>
          <a:lstStyle>
            <a:lvl1pPr marL="0" indent="0" algn="ctr">
              <a:buNone/>
              <a:defRPr sz="2400" b="1" i="0">
                <a:latin typeface="Century Gothic" charset="0"/>
                <a:ea typeface="Century Gothic" charset="0"/>
                <a:cs typeface="Century Gothic" charset="0"/>
              </a:defRPr>
            </a:lvl1pPr>
          </a:lstStyle>
          <a:p>
            <a:r>
              <a:rPr lang="en-US" dirty="0"/>
              <a:t>Background Photo</a:t>
            </a:r>
          </a:p>
        </p:txBody>
      </p:sp>
      <p:sp>
        <p:nvSpPr>
          <p:cNvPr id="8" name="Rectangle 7"/>
          <p:cNvSpPr/>
          <p:nvPr/>
        </p:nvSpPr>
        <p:spPr>
          <a:xfrm>
            <a:off x="0" y="5117951"/>
            <a:ext cx="9144000" cy="1554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0" y="6672432"/>
            <a:ext cx="9144000" cy="1933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p:cNvSpPr>
            <a:spLocks noGrp="1"/>
          </p:cNvSpPr>
          <p:nvPr>
            <p:ph type="ctrTitle"/>
          </p:nvPr>
        </p:nvSpPr>
        <p:spPr>
          <a:xfrm>
            <a:off x="153296" y="5117951"/>
            <a:ext cx="6858000" cy="1554480"/>
          </a:xfrm>
          <a:prstGeom prst="rect">
            <a:avLst/>
          </a:prstGeom>
        </p:spPr>
        <p:txBody>
          <a:bodyPr anchor="ctr">
            <a:normAutofit/>
          </a:bodyPr>
          <a:lstStyle>
            <a:lvl1pPr algn="l">
              <a:defRPr sz="2400" b="1" i="0">
                <a:solidFill>
                  <a:schemeClr val="bg1"/>
                </a:solidFill>
                <a:latin typeface="Century Gothic" charset="0"/>
                <a:ea typeface="Century Gothic" charset="0"/>
                <a:cs typeface="Century Gothic" charset="0"/>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153296" y="212795"/>
            <a:ext cx="6858000" cy="234467"/>
          </a:xfrm>
          <a:prstGeom prst="rect">
            <a:avLst/>
          </a:prstGeom>
        </p:spPr>
        <p:txBody>
          <a:bodyPr>
            <a:normAutofit/>
          </a:bodyPr>
          <a:lstStyle>
            <a:lvl1pPr marL="0" indent="0" algn="l">
              <a:buNone/>
              <a:defRPr sz="800" b="1" i="0" cap="all" spc="225" baseline="0">
                <a:solidFill>
                  <a:schemeClr val="accent1"/>
                </a:solidFill>
                <a:latin typeface="Century Gothic" charset="0"/>
                <a:ea typeface="Century Gothic" charset="0"/>
                <a:cs typeface="Century Gothic"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a:extLst>
              <a:ext uri="{FF2B5EF4-FFF2-40B4-BE49-F238E27FC236}">
                <a16:creationId xmlns:a16="http://schemas.microsoft.com/office/drawing/2014/main" id="{7F1B28FE-0C58-BF4B-8405-6597DC4DA8B3}"/>
              </a:ext>
            </a:extLst>
          </p:cNvPr>
          <p:cNvSpPr/>
          <p:nvPr userDrawn="1"/>
        </p:nvSpPr>
        <p:spPr>
          <a:xfrm>
            <a:off x="0" y="5117951"/>
            <a:ext cx="9144000" cy="1554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704F147A-92B3-3545-9D4D-A23169334729}"/>
              </a:ext>
            </a:extLst>
          </p:cNvPr>
          <p:cNvSpPr/>
          <p:nvPr userDrawn="1"/>
        </p:nvSpPr>
        <p:spPr>
          <a:xfrm>
            <a:off x="0" y="6672432"/>
            <a:ext cx="9144000" cy="1933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30793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24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Slide with Legal - Hero Blue">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259341" y="6220323"/>
            <a:ext cx="6641647" cy="400110"/>
          </a:xfrm>
          <a:prstGeom prst="rect">
            <a:avLst/>
          </a:prstGeom>
        </p:spPr>
        <p:txBody>
          <a:bodyPr wrap="square">
            <a:spAutoFit/>
          </a:bodyPr>
          <a:lstStyle/>
          <a:p>
            <a:pPr algn="ctr"/>
            <a:r>
              <a:rPr lang="en-US" sz="1000" b="0" i="0" dirty="0">
                <a:solidFill>
                  <a:srgbClr val="FFFFFF"/>
                </a:solidFill>
                <a:effectLst/>
                <a:latin typeface="Century Gothic" charset="0"/>
                <a:ea typeface="Century Gothic" charset="0"/>
                <a:cs typeface="Century Gothic" charset="0"/>
              </a:rPr>
              <a:t>© 2018 Massachusetts Mutual Life Insurance Company (MassMutual), Springfield, MA 01111-0001. </a:t>
            </a:r>
          </a:p>
          <a:p>
            <a:pPr algn="ctr"/>
            <a:r>
              <a:rPr lang="en-US" sz="1000" b="0" i="0" dirty="0">
                <a:solidFill>
                  <a:srgbClr val="FFFFFF"/>
                </a:solidFill>
                <a:effectLst/>
                <a:latin typeface="Century Gothic" charset="0"/>
                <a:ea typeface="Century Gothic" charset="0"/>
                <a:cs typeface="Century Gothic" charset="0"/>
              </a:rPr>
              <a:t>All rights reserved. </a:t>
            </a:r>
            <a:r>
              <a:rPr lang="en-US" sz="1000" b="0" i="0" dirty="0" err="1">
                <a:solidFill>
                  <a:srgbClr val="FFFFFF"/>
                </a:solidFill>
                <a:effectLst/>
                <a:latin typeface="Century Gothic" charset="0"/>
                <a:ea typeface="Century Gothic" charset="0"/>
                <a:cs typeface="Century Gothic" charset="0"/>
              </a:rPr>
              <a:t>massmutual.com</a:t>
            </a:r>
            <a:endParaRPr lang="en-US" sz="1000" b="0" i="0" dirty="0">
              <a:solidFill>
                <a:srgbClr val="FFFFFF"/>
              </a:solidFill>
              <a:effectLst/>
              <a:latin typeface="Century Gothic" charset="0"/>
              <a:ea typeface="Century Gothic" charset="0"/>
              <a:cs typeface="Century Gothic"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1458" y="3192280"/>
            <a:ext cx="4114800" cy="487339"/>
          </a:xfrm>
          <a:prstGeom prst="rect">
            <a:avLst/>
          </a:prstGeom>
          <a:noFill/>
          <a:ln>
            <a:noFill/>
          </a:ln>
        </p:spPr>
      </p:pic>
      <p:sp>
        <p:nvSpPr>
          <p:cNvPr id="3" name="Text Placeholder 2"/>
          <p:cNvSpPr>
            <a:spLocks noGrp="1"/>
          </p:cNvSpPr>
          <p:nvPr>
            <p:ph type="body" sz="quarter" idx="10" hasCustomPrompt="1"/>
          </p:nvPr>
        </p:nvSpPr>
        <p:spPr>
          <a:xfrm>
            <a:off x="7640638" y="6407499"/>
            <a:ext cx="1265237" cy="187325"/>
          </a:xfrm>
        </p:spPr>
        <p:txBody>
          <a:bodyPr>
            <a:noAutofit/>
          </a:bodyPr>
          <a:lstStyle>
            <a:lvl1pPr marL="0" indent="0" algn="r">
              <a:buNone/>
              <a:defRPr lang="en-US" b="0" i="0" smtClean="0">
                <a:solidFill>
                  <a:schemeClr val="bg1"/>
                </a:solidFill>
                <a:effectLst/>
              </a:defRPr>
            </a:lvl1pPr>
          </a:lstStyle>
          <a:p>
            <a:r>
              <a:rPr lang="en-US" sz="1000" b="0" i="0" kern="1200" dirty="0">
                <a:solidFill>
                  <a:schemeClr val="bg1"/>
                </a:solidFill>
                <a:effectLst/>
                <a:latin typeface="+mn-lt"/>
                <a:ea typeface="+mn-ea"/>
                <a:cs typeface="+mn-cs"/>
              </a:rPr>
              <a:t>C:RS-XXXXX-XX</a:t>
            </a:r>
            <a:endParaRPr lang="en-US" sz="1000" dirty="0">
              <a:solidFill>
                <a:schemeClr val="bg1"/>
              </a:solidFill>
            </a:endParaRPr>
          </a:p>
        </p:txBody>
      </p:sp>
      <p:sp>
        <p:nvSpPr>
          <p:cNvPr id="5" name="Rectangle 4">
            <a:extLst>
              <a:ext uri="{FF2B5EF4-FFF2-40B4-BE49-F238E27FC236}">
                <a16:creationId xmlns:a16="http://schemas.microsoft.com/office/drawing/2014/main" id="{195B2484-F40F-FF4A-B96A-9A99AF167909}"/>
              </a:ext>
            </a:extLst>
          </p:cNvPr>
          <p:cNvSpPr/>
          <p:nvPr userDrawn="1"/>
        </p:nvSpPr>
        <p:spPr>
          <a:xfrm>
            <a:off x="1259341" y="6220323"/>
            <a:ext cx="6641647" cy="400110"/>
          </a:xfrm>
          <a:prstGeom prst="rect">
            <a:avLst/>
          </a:prstGeom>
        </p:spPr>
        <p:txBody>
          <a:bodyPr wrap="square">
            <a:spAutoFit/>
          </a:bodyPr>
          <a:lstStyle/>
          <a:p>
            <a:pPr algn="ctr"/>
            <a:r>
              <a:rPr lang="en-US" sz="1000" b="0" i="0" dirty="0">
                <a:solidFill>
                  <a:srgbClr val="FFFFFF"/>
                </a:solidFill>
                <a:effectLst/>
                <a:latin typeface="Century Gothic" charset="0"/>
                <a:ea typeface="Century Gothic" charset="0"/>
                <a:cs typeface="Century Gothic" charset="0"/>
              </a:rPr>
              <a:t>© 2010 Massachusetts Mutual Life Insurance Company (MassMutual), Springfield, MA 01111-0001. </a:t>
            </a:r>
          </a:p>
          <a:p>
            <a:pPr algn="ctr"/>
            <a:r>
              <a:rPr lang="en-US" sz="1000" b="0" i="0" dirty="0">
                <a:solidFill>
                  <a:srgbClr val="FFFFFF"/>
                </a:solidFill>
                <a:effectLst/>
                <a:latin typeface="Century Gothic" charset="0"/>
                <a:ea typeface="Century Gothic" charset="0"/>
                <a:cs typeface="Century Gothic" charset="0"/>
              </a:rPr>
              <a:t>All rights reserved. </a:t>
            </a:r>
            <a:r>
              <a:rPr lang="en-US" sz="1000" b="0" i="0" dirty="0" err="1">
                <a:solidFill>
                  <a:srgbClr val="FFFFFF"/>
                </a:solidFill>
                <a:effectLst/>
                <a:latin typeface="Century Gothic" charset="0"/>
                <a:ea typeface="Century Gothic" charset="0"/>
                <a:cs typeface="Century Gothic" charset="0"/>
              </a:rPr>
              <a:t>massmutual.com</a:t>
            </a:r>
            <a:endParaRPr lang="en-US" sz="1000" b="0" i="0" dirty="0">
              <a:solidFill>
                <a:srgbClr val="FFFFFF"/>
              </a:solidFill>
              <a:effectLst/>
              <a:latin typeface="Century Gothic" charset="0"/>
              <a:ea typeface="Century Gothic" charset="0"/>
              <a:cs typeface="Century Gothic" charset="0"/>
            </a:endParaRPr>
          </a:p>
        </p:txBody>
      </p:sp>
      <p:pic>
        <p:nvPicPr>
          <p:cNvPr id="6" name="Picture 5">
            <a:extLst>
              <a:ext uri="{FF2B5EF4-FFF2-40B4-BE49-F238E27FC236}">
                <a16:creationId xmlns:a16="http://schemas.microsoft.com/office/drawing/2014/main" id="{AC700080-E453-2044-B237-53556D265F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1458" y="3192280"/>
            <a:ext cx="4114800" cy="487339"/>
          </a:xfrm>
          <a:prstGeom prst="rect">
            <a:avLst/>
          </a:prstGeom>
          <a:noFill/>
          <a:ln>
            <a:noFill/>
          </a:ln>
        </p:spPr>
      </p:pic>
    </p:spTree>
    <p:extLst>
      <p:ext uri="{BB962C8B-B14F-4D97-AF65-F5344CB8AC3E}">
        <p14:creationId xmlns:p14="http://schemas.microsoft.com/office/powerpoint/2010/main" val="366226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Client Facing - Dark Photo">
    <p:spTree>
      <p:nvGrpSpPr>
        <p:cNvPr id="1" name=""/>
        <p:cNvGrpSpPr/>
        <p:nvPr/>
      </p:nvGrpSpPr>
      <p:grpSpPr>
        <a:xfrm>
          <a:off x="0" y="0"/>
          <a:ext cx="0" cy="0"/>
          <a:chOff x="0" y="0"/>
          <a:chExt cx="0" cy="0"/>
        </a:xfrm>
      </p:grpSpPr>
      <p:sp>
        <p:nvSpPr>
          <p:cNvPr id="17" name="Picture Placeholder 15"/>
          <p:cNvSpPr>
            <a:spLocks noGrp="1"/>
          </p:cNvSpPr>
          <p:nvPr>
            <p:ph type="pic" sz="quarter" idx="10" hasCustomPrompt="1"/>
          </p:nvPr>
        </p:nvSpPr>
        <p:spPr>
          <a:xfrm>
            <a:off x="0" y="0"/>
            <a:ext cx="9144000" cy="5117952"/>
          </a:xfrm>
          <a:prstGeom prst="rect">
            <a:avLst/>
          </a:prstGeom>
        </p:spPr>
        <p:txBody>
          <a:bodyPr anchor="ctr">
            <a:normAutofit/>
          </a:bodyPr>
          <a:lstStyle>
            <a:lvl1pPr marL="0" indent="0" algn="ctr">
              <a:buNone/>
              <a:defRPr sz="2400" b="1" i="0">
                <a:latin typeface="Century Gothic" charset="0"/>
                <a:ea typeface="Century Gothic" charset="0"/>
                <a:cs typeface="Century Gothic" charset="0"/>
              </a:defRPr>
            </a:lvl1pPr>
          </a:lstStyle>
          <a:p>
            <a:r>
              <a:rPr lang="en-US" dirty="0"/>
              <a:t>Background Photo</a:t>
            </a:r>
          </a:p>
        </p:txBody>
      </p:sp>
      <p:sp>
        <p:nvSpPr>
          <p:cNvPr id="18" name="Rectangle 17"/>
          <p:cNvSpPr/>
          <p:nvPr/>
        </p:nvSpPr>
        <p:spPr>
          <a:xfrm>
            <a:off x="0" y="5117951"/>
            <a:ext cx="9144000" cy="1554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0" y="6672432"/>
            <a:ext cx="9144000" cy="1933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1"/>
          <p:cNvSpPr>
            <a:spLocks noGrp="1"/>
          </p:cNvSpPr>
          <p:nvPr>
            <p:ph type="ctrTitle"/>
          </p:nvPr>
        </p:nvSpPr>
        <p:spPr>
          <a:xfrm>
            <a:off x="153296" y="5117951"/>
            <a:ext cx="6858000" cy="1554480"/>
          </a:xfrm>
          <a:prstGeom prst="rect">
            <a:avLst/>
          </a:prstGeom>
        </p:spPr>
        <p:txBody>
          <a:bodyPr anchor="ctr">
            <a:normAutofit/>
          </a:bodyPr>
          <a:lstStyle>
            <a:lvl1pPr algn="l">
              <a:defRPr sz="2400" b="1" i="0">
                <a:solidFill>
                  <a:schemeClr val="bg1"/>
                </a:solidFill>
                <a:latin typeface="Century Gothic" charset="0"/>
                <a:ea typeface="Century Gothic" charset="0"/>
                <a:cs typeface="Century Gothic" charset="0"/>
              </a:defRPr>
            </a:lvl1pPr>
          </a:lstStyle>
          <a:p>
            <a:r>
              <a:rPr lang="en-US"/>
              <a:t>Click to edit Master title style</a:t>
            </a:r>
            <a:endParaRPr lang="en-US" dirty="0"/>
          </a:p>
        </p:txBody>
      </p:sp>
      <p:sp>
        <p:nvSpPr>
          <p:cNvPr id="21" name="Subtitle 2"/>
          <p:cNvSpPr>
            <a:spLocks noGrp="1"/>
          </p:cNvSpPr>
          <p:nvPr>
            <p:ph type="subTitle" idx="1" hasCustomPrompt="1"/>
          </p:nvPr>
        </p:nvSpPr>
        <p:spPr>
          <a:xfrm>
            <a:off x="153296" y="212795"/>
            <a:ext cx="6858000" cy="234467"/>
          </a:xfrm>
          <a:prstGeom prst="rect">
            <a:avLst/>
          </a:prstGeom>
        </p:spPr>
        <p:txBody>
          <a:bodyPr>
            <a:normAutofit/>
          </a:bodyPr>
          <a:lstStyle>
            <a:lvl1pPr marL="0" indent="0" algn="l">
              <a:buNone/>
              <a:defRPr sz="800" b="1" i="0" cap="all" spc="225" baseline="0">
                <a:solidFill>
                  <a:schemeClr val="bg1"/>
                </a:solidFill>
                <a:latin typeface="Century Gothic" charset="0"/>
                <a:ea typeface="Century Gothic" charset="0"/>
                <a:cs typeface="Century Gothic"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Rectangle 6">
            <a:extLst>
              <a:ext uri="{FF2B5EF4-FFF2-40B4-BE49-F238E27FC236}">
                <a16:creationId xmlns:a16="http://schemas.microsoft.com/office/drawing/2014/main" id="{33588C12-89E9-904A-B84D-B594DB476439}"/>
              </a:ext>
            </a:extLst>
          </p:cNvPr>
          <p:cNvSpPr/>
          <p:nvPr userDrawn="1"/>
        </p:nvSpPr>
        <p:spPr>
          <a:xfrm>
            <a:off x="0" y="5117951"/>
            <a:ext cx="9144000" cy="1554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51F1AF25-4D4B-C042-BFF3-2100B1AB885D}"/>
              </a:ext>
            </a:extLst>
          </p:cNvPr>
          <p:cNvSpPr/>
          <p:nvPr userDrawn="1"/>
        </p:nvSpPr>
        <p:spPr>
          <a:xfrm>
            <a:off x="0" y="6672432"/>
            <a:ext cx="9144000" cy="1933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7623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 Pattern Hero Blue">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3297" y="1001487"/>
            <a:ext cx="4534877" cy="1828800"/>
          </a:xfrm>
        </p:spPr>
        <p:txBody>
          <a:bodyPr anchor="ctr">
            <a:normAutofit/>
          </a:bodyPr>
          <a:lstStyle>
            <a:lvl1pPr>
              <a:defRPr sz="2400" b="1" i="0">
                <a:solidFill>
                  <a:schemeClr val="bg1"/>
                </a:solidFill>
                <a:latin typeface="Century Gothic" charset="0"/>
                <a:ea typeface="Century Gothic" charset="0"/>
                <a:cs typeface="Century Gothic" charset="0"/>
              </a:defRPr>
            </a:lvl1pPr>
          </a:lstStyle>
          <a:p>
            <a:r>
              <a:rPr lang="en-US"/>
              <a:t>Click to edit Master title style</a:t>
            </a:r>
            <a:endParaRPr lang="en-US" dirty="0"/>
          </a:p>
        </p:txBody>
      </p:sp>
      <p:sp>
        <p:nvSpPr>
          <p:cNvPr id="11" name="Text Placeholder 2"/>
          <p:cNvSpPr>
            <a:spLocks noGrp="1"/>
          </p:cNvSpPr>
          <p:nvPr>
            <p:ph type="body" idx="1" hasCustomPrompt="1"/>
          </p:nvPr>
        </p:nvSpPr>
        <p:spPr>
          <a:xfrm>
            <a:off x="153297" y="3393345"/>
            <a:ext cx="4534877" cy="1500187"/>
          </a:xfrm>
        </p:spPr>
        <p:txBody>
          <a:bodyPr>
            <a:normAutofit/>
          </a:bodyPr>
          <a:lstStyle>
            <a:lvl1pPr marL="0" indent="0">
              <a:buNone/>
              <a:defRPr sz="1200" b="1" i="0" spc="0">
                <a:solidFill>
                  <a:schemeClr val="bg1"/>
                </a:solidFill>
                <a:latin typeface="Century Gothic" charset="0"/>
                <a:ea typeface="Century Gothic" charset="0"/>
                <a:cs typeface="Century Gothic"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2" name="Subtitle 2"/>
          <p:cNvSpPr>
            <a:spLocks noGrp="1"/>
          </p:cNvSpPr>
          <p:nvPr>
            <p:ph type="subTitle" idx="10" hasCustomPrompt="1"/>
          </p:nvPr>
        </p:nvSpPr>
        <p:spPr>
          <a:xfrm>
            <a:off x="153296" y="212795"/>
            <a:ext cx="6858000" cy="234467"/>
          </a:xfrm>
        </p:spPr>
        <p:txBody>
          <a:bodyPr>
            <a:normAutofit/>
          </a:bodyPr>
          <a:lstStyle>
            <a:lvl1pPr marL="0" indent="0" algn="l">
              <a:buNone/>
              <a:defRPr sz="800" b="1" i="0" cap="all" spc="225" baseline="0">
                <a:solidFill>
                  <a:schemeClr val="bg1"/>
                </a:solidFill>
                <a:latin typeface="Century Gothic" charset="0"/>
                <a:ea typeface="Century Gothic" charset="0"/>
                <a:cs typeface="Century Gothic"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6" name="Picture 5">
            <a:extLst>
              <a:ext uri="{FF2B5EF4-FFF2-40B4-BE49-F238E27FC236}">
                <a16:creationId xmlns:a16="http://schemas.microsoft.com/office/drawing/2014/main" id="{B1D060DA-AF77-5840-89F8-5AC1BFE3FD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854" y="9427"/>
            <a:ext cx="14264640" cy="6899278"/>
          </a:xfrm>
          <a:prstGeom prst="rect">
            <a:avLst/>
          </a:prstGeom>
        </p:spPr>
      </p:pic>
      <p:pic>
        <p:nvPicPr>
          <p:cNvPr id="7" name="Picture 6">
            <a:extLst>
              <a:ext uri="{FF2B5EF4-FFF2-40B4-BE49-F238E27FC236}">
                <a16:creationId xmlns:a16="http://schemas.microsoft.com/office/drawing/2014/main" id="{06C55013-98C9-5B46-BB1C-ECC0FE1829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854" y="9427"/>
            <a:ext cx="14264640" cy="6899278"/>
          </a:xfrm>
          <a:prstGeom prst="rect">
            <a:avLst/>
          </a:prstGeom>
        </p:spPr>
      </p:pic>
    </p:spTree>
    <p:extLst>
      <p:ext uri="{BB962C8B-B14F-4D97-AF65-F5344CB8AC3E}">
        <p14:creationId xmlns:p14="http://schemas.microsoft.com/office/powerpoint/2010/main" val="341917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ransition - Pattern Secondary Blue">
    <p:bg>
      <p:bgPr>
        <a:solidFill>
          <a:schemeClr val="accent4"/>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41666" y="1028919"/>
            <a:ext cx="4534877" cy="1828800"/>
          </a:xfrm>
        </p:spPr>
        <p:txBody>
          <a:bodyPr anchor="ctr">
            <a:normAutofit/>
          </a:bodyPr>
          <a:lstStyle>
            <a:lvl1pPr>
              <a:defRPr sz="2400" b="1" i="0">
                <a:solidFill>
                  <a:schemeClr val="bg1"/>
                </a:solidFill>
                <a:latin typeface="Century Gothic" charset="0"/>
                <a:ea typeface="Century Gothic" charset="0"/>
                <a:cs typeface="Century Gothic" charset="0"/>
              </a:defRPr>
            </a:lvl1pPr>
          </a:lstStyle>
          <a:p>
            <a:r>
              <a:rPr lang="en-US"/>
              <a:t>Click to edit Master title style</a:t>
            </a:r>
            <a:endParaRPr lang="en-US" dirty="0"/>
          </a:p>
        </p:txBody>
      </p:sp>
      <p:sp>
        <p:nvSpPr>
          <p:cNvPr id="7" name="Text Placeholder 2"/>
          <p:cNvSpPr>
            <a:spLocks noGrp="1"/>
          </p:cNvSpPr>
          <p:nvPr>
            <p:ph type="body" idx="1" hasCustomPrompt="1"/>
          </p:nvPr>
        </p:nvSpPr>
        <p:spPr>
          <a:xfrm>
            <a:off x="441666" y="3420777"/>
            <a:ext cx="4534877" cy="1500187"/>
          </a:xfrm>
        </p:spPr>
        <p:txBody>
          <a:bodyPr>
            <a:normAutofit/>
          </a:bodyPr>
          <a:lstStyle>
            <a:lvl1pPr marL="0" indent="0">
              <a:buNone/>
              <a:defRPr sz="1200" b="1" i="0" spc="0">
                <a:solidFill>
                  <a:schemeClr val="bg1"/>
                </a:solidFill>
                <a:latin typeface="Century Gothic" charset="0"/>
                <a:ea typeface="Century Gothic" charset="0"/>
                <a:cs typeface="Century Gothic"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8" name="Subtitle 2"/>
          <p:cNvSpPr>
            <a:spLocks noGrp="1"/>
          </p:cNvSpPr>
          <p:nvPr>
            <p:ph type="subTitle" idx="10" hasCustomPrompt="1"/>
          </p:nvPr>
        </p:nvSpPr>
        <p:spPr>
          <a:xfrm>
            <a:off x="153296" y="212795"/>
            <a:ext cx="6858000" cy="234467"/>
          </a:xfrm>
        </p:spPr>
        <p:txBody>
          <a:bodyPr>
            <a:normAutofit/>
          </a:bodyPr>
          <a:lstStyle>
            <a:lvl1pPr marL="0" indent="0" algn="l">
              <a:buNone/>
              <a:defRPr sz="800" b="1" i="0" cap="all" spc="225" baseline="0">
                <a:solidFill>
                  <a:schemeClr val="bg1"/>
                </a:solidFill>
                <a:latin typeface="Century Gothic" charset="0"/>
                <a:ea typeface="Century Gothic" charset="0"/>
                <a:cs typeface="Century Gothic"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1" name="Picture 10">
            <a:extLst>
              <a:ext uri="{FF2B5EF4-FFF2-40B4-BE49-F238E27FC236}">
                <a16:creationId xmlns:a16="http://schemas.microsoft.com/office/drawing/2014/main" id="{B8702856-9AED-7C49-A4B1-A27F594C53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854" y="9427"/>
            <a:ext cx="14264640" cy="6899278"/>
          </a:xfrm>
          <a:prstGeom prst="rect">
            <a:avLst/>
          </a:prstGeom>
        </p:spPr>
      </p:pic>
      <p:pic>
        <p:nvPicPr>
          <p:cNvPr id="9" name="Picture 8">
            <a:extLst>
              <a:ext uri="{FF2B5EF4-FFF2-40B4-BE49-F238E27FC236}">
                <a16:creationId xmlns:a16="http://schemas.microsoft.com/office/drawing/2014/main" id="{89ED8937-DCD5-5F42-B3BA-5A1D52E4BA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854" y="9427"/>
            <a:ext cx="14264640" cy="6899278"/>
          </a:xfrm>
          <a:prstGeom prst="rect">
            <a:avLst/>
          </a:prstGeom>
        </p:spPr>
      </p:pic>
    </p:spTree>
    <p:extLst>
      <p:ext uri="{BB962C8B-B14F-4D97-AF65-F5344CB8AC3E}">
        <p14:creationId xmlns:p14="http://schemas.microsoft.com/office/powerpoint/2010/main" val="35061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Image Transition">
    <p:spTree>
      <p:nvGrpSpPr>
        <p:cNvPr id="1" name=""/>
        <p:cNvGrpSpPr/>
        <p:nvPr/>
      </p:nvGrpSpPr>
      <p:grpSpPr>
        <a:xfrm>
          <a:off x="0" y="0"/>
          <a:ext cx="0" cy="0"/>
          <a:chOff x="0" y="0"/>
          <a:chExt cx="0" cy="0"/>
        </a:xfrm>
      </p:grpSpPr>
      <p:sp>
        <p:nvSpPr>
          <p:cNvPr id="3" name="Picture Placeholder 2"/>
          <p:cNvSpPr>
            <a:spLocks noGrp="1"/>
          </p:cNvSpPr>
          <p:nvPr>
            <p:ph type="pic" sz="quarter" idx="11" hasCustomPrompt="1"/>
          </p:nvPr>
        </p:nvSpPr>
        <p:spPr>
          <a:xfrm>
            <a:off x="-22225" y="0"/>
            <a:ext cx="9166225" cy="5608638"/>
          </a:xfrm>
        </p:spPr>
        <p:txBody>
          <a:bodyPr anchor="ctr"/>
          <a:lstStyle>
            <a:lvl1pPr marL="0" indent="0" algn="ctr">
              <a:buNone/>
              <a:defRPr b="1"/>
            </a:lvl1pPr>
          </a:lstStyle>
          <a:p>
            <a:r>
              <a:rPr lang="en-US" dirty="0"/>
              <a:t>Background Photo</a:t>
            </a:r>
          </a:p>
        </p:txBody>
      </p:sp>
      <p:sp>
        <p:nvSpPr>
          <p:cNvPr id="8" name="Title 1"/>
          <p:cNvSpPr>
            <a:spLocks noGrp="1"/>
          </p:cNvSpPr>
          <p:nvPr>
            <p:ph type="title"/>
          </p:nvPr>
        </p:nvSpPr>
        <p:spPr>
          <a:xfrm>
            <a:off x="636145" y="5619602"/>
            <a:ext cx="7886700" cy="1238398"/>
          </a:xfrm>
        </p:spPr>
        <p:txBody>
          <a:bodyPr>
            <a:normAutofit/>
          </a:bodyPr>
          <a:lstStyle>
            <a:lvl1pPr algn="ctr">
              <a:defRPr sz="2400" b="1" i="0">
                <a:solidFill>
                  <a:schemeClr val="accent1"/>
                </a:solidFill>
                <a:latin typeface="Century Gothic" charset="0"/>
                <a:ea typeface="Century Gothic" charset="0"/>
                <a:cs typeface="Century Gothic" charset="0"/>
              </a:defRPr>
            </a:lvl1pPr>
          </a:lstStyle>
          <a:p>
            <a:r>
              <a:rPr lang="en-US"/>
              <a:t>Click to edit Master title style</a:t>
            </a:r>
            <a:endParaRPr lang="en-US" dirty="0"/>
          </a:p>
        </p:txBody>
      </p:sp>
    </p:spTree>
    <p:extLst>
      <p:ext uri="{BB962C8B-B14F-4D97-AF65-F5344CB8AC3E}">
        <p14:creationId xmlns:p14="http://schemas.microsoft.com/office/powerpoint/2010/main" val="102328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Image Transition with Summary Copy">
    <p:spTree>
      <p:nvGrpSpPr>
        <p:cNvPr id="1" name=""/>
        <p:cNvGrpSpPr/>
        <p:nvPr/>
      </p:nvGrpSpPr>
      <p:grpSpPr>
        <a:xfrm>
          <a:off x="0" y="0"/>
          <a:ext cx="0" cy="0"/>
          <a:chOff x="0" y="0"/>
          <a:chExt cx="0" cy="0"/>
        </a:xfrm>
      </p:grpSpPr>
      <p:sp>
        <p:nvSpPr>
          <p:cNvPr id="3" name="Picture Placeholder 2"/>
          <p:cNvSpPr>
            <a:spLocks noGrp="1"/>
          </p:cNvSpPr>
          <p:nvPr>
            <p:ph type="pic" sz="quarter" idx="16" hasCustomPrompt="1"/>
          </p:nvPr>
        </p:nvSpPr>
        <p:spPr>
          <a:xfrm>
            <a:off x="0" y="-17463"/>
            <a:ext cx="9144000" cy="5146676"/>
          </a:xfrm>
        </p:spPr>
        <p:txBody>
          <a:bodyPr anchor="ctr"/>
          <a:lstStyle>
            <a:lvl1pPr marL="0" marR="0" indent="0" algn="ctr" defTabSz="914400" rtl="0" eaLnBrk="1" fontAlgn="auto" latinLnBrk="0" hangingPunct="1">
              <a:lnSpc>
                <a:spcPct val="90000"/>
              </a:lnSpc>
              <a:spcBef>
                <a:spcPts val="1000"/>
              </a:spcBef>
              <a:spcAft>
                <a:spcPts val="0"/>
              </a:spcAft>
              <a:buClrTx/>
              <a:buSzTx/>
              <a:buFont typeface="Century Gothic" panose="020B0502020202020204" pitchFamily="34" charset="0"/>
              <a:buNone/>
              <a:tabLst/>
              <a:defRPr b="1"/>
            </a:lvl1pPr>
          </a:lstStyle>
          <a:p>
            <a:r>
              <a:rPr lang="en-US" dirty="0"/>
              <a:t>Background Photo</a:t>
            </a:r>
          </a:p>
          <a:p>
            <a:endParaRPr lang="en-US" dirty="0"/>
          </a:p>
        </p:txBody>
      </p:sp>
      <p:sp>
        <p:nvSpPr>
          <p:cNvPr id="9" name="Title 1"/>
          <p:cNvSpPr>
            <a:spLocks noGrp="1"/>
          </p:cNvSpPr>
          <p:nvPr>
            <p:ph type="title"/>
          </p:nvPr>
        </p:nvSpPr>
        <p:spPr>
          <a:xfrm>
            <a:off x="636145" y="5753877"/>
            <a:ext cx="7886700" cy="712237"/>
          </a:xfrm>
        </p:spPr>
        <p:txBody>
          <a:bodyPr>
            <a:normAutofit/>
          </a:bodyPr>
          <a:lstStyle>
            <a:lvl1pPr algn="ctr">
              <a:defRPr sz="2400" b="1" i="0">
                <a:solidFill>
                  <a:schemeClr val="accent1"/>
                </a:solidFill>
                <a:latin typeface="Century Gothic" charset="0"/>
                <a:ea typeface="Century Gothic" charset="0"/>
                <a:cs typeface="Century Gothic" charset="0"/>
              </a:defRPr>
            </a:lvl1pPr>
          </a:lstStyle>
          <a:p>
            <a:r>
              <a:rPr lang="en-US"/>
              <a:t>Click to edit Master title style</a:t>
            </a:r>
            <a:endParaRPr lang="en-US" dirty="0"/>
          </a:p>
        </p:txBody>
      </p:sp>
      <p:sp>
        <p:nvSpPr>
          <p:cNvPr id="11" name="Text Placeholder 2"/>
          <p:cNvSpPr>
            <a:spLocks noGrp="1"/>
          </p:cNvSpPr>
          <p:nvPr>
            <p:ph type="body" idx="14" hasCustomPrompt="1"/>
          </p:nvPr>
        </p:nvSpPr>
        <p:spPr>
          <a:xfrm>
            <a:off x="234928" y="5599886"/>
            <a:ext cx="8686800" cy="510109"/>
          </a:xfrm>
        </p:spPr>
        <p:txBody>
          <a:bodyPr>
            <a:normAutofit/>
          </a:bodyPr>
          <a:lstStyle>
            <a:lvl1pPr marL="0" indent="0" algn="ctr">
              <a:lnSpc>
                <a:spcPct val="100000"/>
              </a:lnSpc>
              <a:buNone/>
              <a:defRPr sz="1200" b="0" i="0" spc="0">
                <a:solidFill>
                  <a:schemeClr val="accent4"/>
                </a:solidFill>
                <a:latin typeface="Century Gothic" charset="0"/>
                <a:ea typeface="Century Gothic" charset="0"/>
                <a:cs typeface="Century Gothic"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9286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and Cop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87594" y="228805"/>
            <a:ext cx="8598310" cy="893534"/>
          </a:xfrm>
        </p:spPr>
        <p:txBody>
          <a:bodyPr>
            <a:normAutofit/>
          </a:bodyPr>
          <a:lstStyle>
            <a:lvl1pPr>
              <a:defRPr sz="2400" b="1" i="0">
                <a:solidFill>
                  <a:schemeClr val="accent1"/>
                </a:solidFill>
                <a:latin typeface="Century Gothic" charset="0"/>
                <a:ea typeface="Century Gothic" charset="0"/>
                <a:cs typeface="Century Gothic" charset="0"/>
              </a:defRPr>
            </a:lvl1pPr>
          </a:lstStyle>
          <a:p>
            <a:r>
              <a:rPr lang="en-US" dirty="0"/>
              <a:t>Click to edit Master </a:t>
            </a:r>
            <a:br>
              <a:rPr lang="en-US" dirty="0"/>
            </a:br>
            <a:r>
              <a:rPr lang="en-US" dirty="0"/>
              <a:t>title style</a:t>
            </a:r>
          </a:p>
        </p:txBody>
      </p:sp>
      <p:sp>
        <p:nvSpPr>
          <p:cNvPr id="8" name="Content Placeholder 2"/>
          <p:cNvSpPr>
            <a:spLocks noGrp="1"/>
          </p:cNvSpPr>
          <p:nvPr>
            <p:ph idx="1"/>
          </p:nvPr>
        </p:nvSpPr>
        <p:spPr>
          <a:xfrm>
            <a:off x="287594" y="2318592"/>
            <a:ext cx="7985407" cy="3389035"/>
          </a:xfrm>
        </p:spPr>
        <p:txBody>
          <a:bodyPr>
            <a:normAutofit/>
          </a:bodyPr>
          <a:lstStyle>
            <a:lvl1pPr marL="228600" indent="-228600">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1pPr>
            <a:lvl2pPr marL="579438" indent="-236538">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2pPr>
            <a:lvl3pPr marL="914400" indent="-228600">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3pPr>
            <a:lvl4pPr marL="1265238" indent="-236538">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4pPr>
            <a:lvl5pPr marL="1600200" indent="-228600">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594" y="6623670"/>
            <a:ext cx="8403336" cy="80847"/>
          </a:xfrm>
          <a:prstGeom prst="rect">
            <a:avLst/>
          </a:prstGeom>
          <a:noFill/>
          <a:ln>
            <a:noFill/>
          </a:ln>
        </p:spPr>
      </p:pic>
      <p:cxnSp>
        <p:nvCxnSpPr>
          <p:cNvPr id="10" name="Straight Connector 9"/>
          <p:cNvCxnSpPr/>
          <p:nvPr/>
        </p:nvCxnSpPr>
        <p:spPr>
          <a:xfrm>
            <a:off x="386300" y="1283109"/>
            <a:ext cx="6400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7593" y="1283109"/>
            <a:ext cx="85992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8"/>
          <p:cNvSpPr>
            <a:spLocks noGrp="1"/>
          </p:cNvSpPr>
          <p:nvPr>
            <p:ph type="body" sz="quarter" idx="13"/>
          </p:nvPr>
        </p:nvSpPr>
        <p:spPr>
          <a:xfrm>
            <a:off x="285750" y="1455226"/>
            <a:ext cx="8601075" cy="599716"/>
          </a:xfrm>
        </p:spPr>
        <p:txBody>
          <a:bodyPr anchor="ctr">
            <a:noAutofit/>
          </a:bodyPr>
          <a:lstStyle>
            <a:lvl1pPr marL="0" indent="0">
              <a:buNone/>
              <a:defRPr sz="1400" b="0" i="0">
                <a:solidFill>
                  <a:schemeClr val="accent1"/>
                </a:solidFill>
                <a:latin typeface="Century Gothic" charset="0"/>
                <a:ea typeface="Century Gothic" charset="0"/>
                <a:cs typeface="Century Gothic" charset="0"/>
              </a:defRPr>
            </a:lvl1pPr>
            <a:lvl2pPr marL="342900" indent="0">
              <a:buNone/>
              <a:defRPr sz="1125" b="1" i="0">
                <a:solidFill>
                  <a:schemeClr val="accent1"/>
                </a:solidFill>
                <a:latin typeface="Century Gothic" charset="0"/>
                <a:ea typeface="Century Gothic" charset="0"/>
                <a:cs typeface="Century Gothic" charset="0"/>
              </a:defRPr>
            </a:lvl2pPr>
            <a:lvl3pPr marL="685800" indent="0">
              <a:buNone/>
              <a:defRPr sz="1125" b="1" i="0">
                <a:solidFill>
                  <a:schemeClr val="accent1"/>
                </a:solidFill>
                <a:latin typeface="Century Gothic" charset="0"/>
                <a:ea typeface="Century Gothic" charset="0"/>
                <a:cs typeface="Century Gothic" charset="0"/>
              </a:defRPr>
            </a:lvl3pPr>
            <a:lvl4pPr marL="1028700" indent="0">
              <a:buNone/>
              <a:defRPr sz="1125" b="1" i="0">
                <a:solidFill>
                  <a:schemeClr val="accent1"/>
                </a:solidFill>
                <a:latin typeface="Century Gothic" charset="0"/>
                <a:ea typeface="Century Gothic" charset="0"/>
                <a:cs typeface="Century Gothic" charset="0"/>
              </a:defRPr>
            </a:lvl4pPr>
            <a:lvl5pPr marL="1371600" indent="0">
              <a:buNone/>
              <a:defRPr sz="1125" b="1" i="0">
                <a:solidFill>
                  <a:schemeClr val="accent1"/>
                </a:solidFill>
                <a:latin typeface="Century Gothic" charset="0"/>
                <a:ea typeface="Century Gothic" charset="0"/>
                <a:cs typeface="Century Gothic" charset="0"/>
              </a:defRPr>
            </a:lvl5pPr>
          </a:lstStyle>
          <a:p>
            <a:pPr lvl="0"/>
            <a:r>
              <a:rPr lang="en-US"/>
              <a:t>Edit Master text styles</a:t>
            </a:r>
          </a:p>
        </p:txBody>
      </p:sp>
      <p:sp>
        <p:nvSpPr>
          <p:cNvPr id="13" name="Slide Number Placeholder 5"/>
          <p:cNvSpPr txBox="1">
            <a:spLocks/>
          </p:cNvSpPr>
          <p:nvPr/>
        </p:nvSpPr>
        <p:spPr>
          <a:xfrm>
            <a:off x="8635180" y="6560075"/>
            <a:ext cx="316447"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D62275-A945-5F43-BB60-19F5DE854C5B}" type="slidenum">
              <a:rPr lang="en-US" sz="700" smtClean="0">
                <a:latin typeface="Century Gothic" charset="0"/>
                <a:ea typeface="Century Gothic" charset="0"/>
                <a:cs typeface="Century Gothic" charset="0"/>
              </a:rPr>
              <a:pPr/>
              <a:t>‹#›</a:t>
            </a:fld>
            <a:endParaRPr lang="en-US" sz="700" dirty="0">
              <a:latin typeface="Century Gothic" charset="0"/>
              <a:ea typeface="Century Gothic" charset="0"/>
              <a:cs typeface="Century Gothic" charset="0"/>
            </a:endParaRPr>
          </a:p>
        </p:txBody>
      </p:sp>
      <p:pic>
        <p:nvPicPr>
          <p:cNvPr id="14" name="Picture 13">
            <a:extLst>
              <a:ext uri="{FF2B5EF4-FFF2-40B4-BE49-F238E27FC236}">
                <a16:creationId xmlns:a16="http://schemas.microsoft.com/office/drawing/2014/main" id="{B6066239-BDFC-3E42-B3D2-4A7B996FA4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7594" y="6623670"/>
            <a:ext cx="8403336" cy="80847"/>
          </a:xfrm>
          <a:prstGeom prst="rect">
            <a:avLst/>
          </a:prstGeom>
          <a:noFill/>
          <a:ln>
            <a:noFill/>
          </a:ln>
        </p:spPr>
      </p:pic>
      <p:cxnSp>
        <p:nvCxnSpPr>
          <p:cNvPr id="15" name="Straight Connector 14">
            <a:extLst>
              <a:ext uri="{FF2B5EF4-FFF2-40B4-BE49-F238E27FC236}">
                <a16:creationId xmlns:a16="http://schemas.microsoft.com/office/drawing/2014/main" id="{7382E924-2E34-704C-9F22-3FB913ABE4FF}"/>
              </a:ext>
            </a:extLst>
          </p:cNvPr>
          <p:cNvCxnSpPr/>
          <p:nvPr userDrawn="1"/>
        </p:nvCxnSpPr>
        <p:spPr>
          <a:xfrm>
            <a:off x="386300" y="1283109"/>
            <a:ext cx="6400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58C49E-CD3F-1F43-9E87-97C6D00156C5}"/>
              </a:ext>
            </a:extLst>
          </p:cNvPr>
          <p:cNvCxnSpPr/>
          <p:nvPr userDrawn="1"/>
        </p:nvCxnSpPr>
        <p:spPr>
          <a:xfrm>
            <a:off x="287593" y="1283109"/>
            <a:ext cx="85992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EB36848-225E-014C-8F4C-53CCBC5FAFE3}"/>
              </a:ext>
            </a:extLst>
          </p:cNvPr>
          <p:cNvSpPr txBox="1">
            <a:spLocks/>
          </p:cNvSpPr>
          <p:nvPr userDrawn="1"/>
        </p:nvSpPr>
        <p:spPr>
          <a:xfrm>
            <a:off x="8635180" y="6560075"/>
            <a:ext cx="316447"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D62275-A945-5F43-BB60-19F5DE854C5B}" type="slidenum">
              <a:rPr lang="en-US" sz="700" smtClean="0">
                <a:latin typeface="Century Gothic" charset="0"/>
                <a:ea typeface="Century Gothic" charset="0"/>
                <a:cs typeface="Century Gothic" charset="0"/>
              </a:rPr>
              <a:pPr/>
              <a:t>‹#›</a:t>
            </a:fld>
            <a:endParaRPr lang="en-US" sz="700" dirty="0">
              <a:latin typeface="Century Gothic" charset="0"/>
              <a:ea typeface="Century Gothic" charset="0"/>
              <a:cs typeface="Century Gothic" charset="0"/>
            </a:endParaRPr>
          </a:p>
        </p:txBody>
      </p:sp>
    </p:spTree>
    <p:extLst>
      <p:ext uri="{BB962C8B-B14F-4D97-AF65-F5344CB8AC3E}">
        <p14:creationId xmlns:p14="http://schemas.microsoft.com/office/powerpoint/2010/main" val="195293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and Cop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87594" y="228805"/>
            <a:ext cx="8598310" cy="893534"/>
          </a:xfrm>
        </p:spPr>
        <p:txBody>
          <a:bodyPr>
            <a:normAutofit/>
          </a:bodyPr>
          <a:lstStyle>
            <a:lvl1pPr>
              <a:defRPr sz="2400" b="1" i="0">
                <a:solidFill>
                  <a:schemeClr val="accent1"/>
                </a:solidFill>
                <a:latin typeface="Century Gothic" charset="0"/>
                <a:ea typeface="Century Gothic" charset="0"/>
                <a:cs typeface="Century Gothic" charset="0"/>
              </a:defRPr>
            </a:lvl1pPr>
          </a:lstStyle>
          <a:p>
            <a:r>
              <a:rPr lang="en-US" dirty="0"/>
              <a:t>Click to edit Master </a:t>
            </a:r>
            <a:br>
              <a:rPr lang="en-US" dirty="0"/>
            </a:br>
            <a:r>
              <a:rPr lang="en-US" dirty="0"/>
              <a:t>title style</a:t>
            </a:r>
          </a:p>
        </p:txBody>
      </p:sp>
      <p:sp>
        <p:nvSpPr>
          <p:cNvPr id="7" name="Content Placeholder 2"/>
          <p:cNvSpPr>
            <a:spLocks noGrp="1"/>
          </p:cNvSpPr>
          <p:nvPr>
            <p:ph idx="1"/>
          </p:nvPr>
        </p:nvSpPr>
        <p:spPr>
          <a:xfrm>
            <a:off x="287594" y="1463185"/>
            <a:ext cx="4280720" cy="4745887"/>
          </a:xfrm>
        </p:spPr>
        <p:txBody>
          <a:bodyPr>
            <a:normAutofit/>
          </a:bodyPr>
          <a:lstStyle>
            <a:lvl1pPr marL="0" indent="0">
              <a:lnSpc>
                <a:spcPct val="100000"/>
              </a:lnSpc>
              <a:buClr>
                <a:srgbClr val="E1E1DE"/>
              </a:buClr>
              <a:buSzPct val="150000"/>
              <a:buFontTx/>
              <a:buNone/>
              <a:tabLst/>
              <a:defRPr sz="1400" b="0" i="0">
                <a:solidFill>
                  <a:schemeClr val="tx1"/>
                </a:solidFill>
                <a:latin typeface="Century Gothic" charset="0"/>
                <a:ea typeface="Century Gothic" charset="0"/>
                <a:cs typeface="Century Gothic" charset="0"/>
              </a:defRPr>
            </a:lvl1pPr>
            <a:lvl2pPr marL="557213" indent="-214313">
              <a:lnSpc>
                <a:spcPct val="10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2pPr>
            <a:lvl3pPr marL="900113" indent="-214313">
              <a:lnSpc>
                <a:spcPct val="10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3pPr>
            <a:lvl4pPr marL="1243013" indent="-214313">
              <a:lnSpc>
                <a:spcPct val="10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4pPr>
            <a:lvl5pPr marL="1585913" indent="-214313">
              <a:lnSpc>
                <a:spcPct val="10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594" y="6623670"/>
            <a:ext cx="8403336" cy="80847"/>
          </a:xfrm>
          <a:prstGeom prst="rect">
            <a:avLst/>
          </a:prstGeom>
          <a:noFill/>
          <a:ln>
            <a:noFill/>
          </a:ln>
        </p:spPr>
      </p:pic>
      <p:cxnSp>
        <p:nvCxnSpPr>
          <p:cNvPr id="9" name="Straight Connector 8"/>
          <p:cNvCxnSpPr/>
          <p:nvPr/>
        </p:nvCxnSpPr>
        <p:spPr>
          <a:xfrm>
            <a:off x="386300" y="1283109"/>
            <a:ext cx="6400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7593" y="1283109"/>
            <a:ext cx="85992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hart Placeholder 15"/>
          <p:cNvSpPr>
            <a:spLocks noGrp="1"/>
          </p:cNvSpPr>
          <p:nvPr>
            <p:ph type="chart" sz="quarter" idx="14"/>
          </p:nvPr>
        </p:nvSpPr>
        <p:spPr>
          <a:xfrm>
            <a:off x="4911213" y="1445342"/>
            <a:ext cx="3970850" cy="4793226"/>
          </a:xfrm>
        </p:spPr>
        <p:txBody>
          <a:bodyPr anchor="ctr"/>
          <a:lstStyle>
            <a:lvl1pPr marL="0" indent="0" algn="ctr">
              <a:buNone/>
              <a:defRPr b="0" i="0">
                <a:latin typeface="Century Gothic" charset="0"/>
                <a:ea typeface="Century Gothic" charset="0"/>
                <a:cs typeface="Century Gothic" charset="0"/>
              </a:defRPr>
            </a:lvl1pPr>
          </a:lstStyle>
          <a:p>
            <a:r>
              <a:rPr lang="en-US"/>
              <a:t>Click icon to add chart</a:t>
            </a:r>
            <a:endParaRPr lang="en-US" dirty="0"/>
          </a:p>
        </p:txBody>
      </p:sp>
      <p:sp>
        <p:nvSpPr>
          <p:cNvPr id="12" name="Slide Number Placeholder 5"/>
          <p:cNvSpPr txBox="1">
            <a:spLocks/>
          </p:cNvSpPr>
          <p:nvPr/>
        </p:nvSpPr>
        <p:spPr>
          <a:xfrm>
            <a:off x="8635180" y="6560075"/>
            <a:ext cx="316447"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D62275-A945-5F43-BB60-19F5DE854C5B}" type="slidenum">
              <a:rPr lang="en-US" sz="700" smtClean="0">
                <a:latin typeface="Century Gothic" charset="0"/>
                <a:ea typeface="Century Gothic" charset="0"/>
                <a:cs typeface="Century Gothic" charset="0"/>
              </a:rPr>
              <a:pPr/>
              <a:t>‹#›</a:t>
            </a:fld>
            <a:endParaRPr lang="en-US" sz="700" dirty="0">
              <a:latin typeface="Century Gothic" charset="0"/>
              <a:ea typeface="Century Gothic" charset="0"/>
              <a:cs typeface="Century Gothic" charset="0"/>
            </a:endParaRPr>
          </a:p>
        </p:txBody>
      </p:sp>
      <p:pic>
        <p:nvPicPr>
          <p:cNvPr id="13" name="Picture 12">
            <a:extLst>
              <a:ext uri="{FF2B5EF4-FFF2-40B4-BE49-F238E27FC236}">
                <a16:creationId xmlns:a16="http://schemas.microsoft.com/office/drawing/2014/main" id="{B1B8754C-5F90-DB45-B1C3-B2DCCE12ED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7594" y="6623670"/>
            <a:ext cx="8403336" cy="80847"/>
          </a:xfrm>
          <a:prstGeom prst="rect">
            <a:avLst/>
          </a:prstGeom>
          <a:noFill/>
          <a:ln>
            <a:noFill/>
          </a:ln>
        </p:spPr>
      </p:pic>
      <p:cxnSp>
        <p:nvCxnSpPr>
          <p:cNvPr id="14" name="Straight Connector 13">
            <a:extLst>
              <a:ext uri="{FF2B5EF4-FFF2-40B4-BE49-F238E27FC236}">
                <a16:creationId xmlns:a16="http://schemas.microsoft.com/office/drawing/2014/main" id="{26165106-0BB4-AE4A-BB49-FED1B402FE87}"/>
              </a:ext>
            </a:extLst>
          </p:cNvPr>
          <p:cNvCxnSpPr/>
          <p:nvPr userDrawn="1"/>
        </p:nvCxnSpPr>
        <p:spPr>
          <a:xfrm>
            <a:off x="386300" y="1283109"/>
            <a:ext cx="6400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AD9BB5F-5DFC-904F-943A-F5B716A3E74D}"/>
              </a:ext>
            </a:extLst>
          </p:cNvPr>
          <p:cNvCxnSpPr/>
          <p:nvPr userDrawn="1"/>
        </p:nvCxnSpPr>
        <p:spPr>
          <a:xfrm>
            <a:off x="287593" y="1283109"/>
            <a:ext cx="85992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49521281-9561-EC47-920F-81EE9E2FBDAA}"/>
              </a:ext>
            </a:extLst>
          </p:cNvPr>
          <p:cNvSpPr txBox="1">
            <a:spLocks/>
          </p:cNvSpPr>
          <p:nvPr userDrawn="1"/>
        </p:nvSpPr>
        <p:spPr>
          <a:xfrm>
            <a:off x="8635180" y="6560075"/>
            <a:ext cx="316447"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D62275-A945-5F43-BB60-19F5DE854C5B}" type="slidenum">
              <a:rPr lang="en-US" sz="700" smtClean="0">
                <a:latin typeface="Century Gothic" charset="0"/>
                <a:ea typeface="Century Gothic" charset="0"/>
                <a:cs typeface="Century Gothic" charset="0"/>
              </a:rPr>
              <a:pPr/>
              <a:t>‹#›</a:t>
            </a:fld>
            <a:endParaRPr lang="en-US" sz="700" dirty="0">
              <a:latin typeface="Century Gothic" charset="0"/>
              <a:ea typeface="Century Gothic" charset="0"/>
              <a:cs typeface="Century Gothic" charset="0"/>
            </a:endParaRPr>
          </a:p>
        </p:txBody>
      </p:sp>
    </p:spTree>
    <p:extLst>
      <p:ext uri="{BB962C8B-B14F-4D97-AF65-F5344CB8AC3E}">
        <p14:creationId xmlns:p14="http://schemas.microsoft.com/office/powerpoint/2010/main" val="109979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py and Imag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87594" y="228805"/>
            <a:ext cx="8598310" cy="893534"/>
          </a:xfrm>
        </p:spPr>
        <p:txBody>
          <a:bodyPr>
            <a:normAutofit/>
          </a:bodyPr>
          <a:lstStyle>
            <a:lvl1pPr>
              <a:defRPr sz="2400" b="1" i="0">
                <a:solidFill>
                  <a:schemeClr val="accent1"/>
                </a:solidFill>
                <a:latin typeface="Century Gothic" charset="0"/>
                <a:ea typeface="Century Gothic" charset="0"/>
                <a:cs typeface="Century Gothic" charset="0"/>
              </a:defRPr>
            </a:lvl1pPr>
          </a:lstStyle>
          <a:p>
            <a:r>
              <a:rPr lang="en-US" dirty="0"/>
              <a:t>Click to edit Master </a:t>
            </a:r>
            <a:br>
              <a:rPr lang="en-US" dirty="0"/>
            </a:br>
            <a:r>
              <a:rPr lang="en-US" dirty="0"/>
              <a:t>title style</a:t>
            </a:r>
          </a:p>
        </p:txBody>
      </p:sp>
      <p:sp>
        <p:nvSpPr>
          <p:cNvPr id="7" name="Content Placeholder 2"/>
          <p:cNvSpPr>
            <a:spLocks noGrp="1"/>
          </p:cNvSpPr>
          <p:nvPr>
            <p:ph idx="1"/>
          </p:nvPr>
        </p:nvSpPr>
        <p:spPr>
          <a:xfrm>
            <a:off x="4819949" y="2318592"/>
            <a:ext cx="4051677" cy="3389035"/>
          </a:xfrm>
        </p:spPr>
        <p:txBody>
          <a:bodyPr>
            <a:normAutofit/>
          </a:bodyPr>
          <a:lstStyle>
            <a:lvl1pPr marL="228600" indent="-228600">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1pPr>
            <a:lvl2pPr marL="579438" indent="-236538">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2pPr>
            <a:lvl3pPr marL="914400" indent="-228600">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3pPr>
            <a:lvl4pPr marL="1265238" indent="-236538">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4pPr>
            <a:lvl5pPr marL="1600200" indent="-228600">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594" y="6623670"/>
            <a:ext cx="8403336" cy="80847"/>
          </a:xfrm>
          <a:prstGeom prst="rect">
            <a:avLst/>
          </a:prstGeom>
          <a:noFill/>
          <a:ln>
            <a:noFill/>
          </a:ln>
        </p:spPr>
      </p:pic>
      <p:cxnSp>
        <p:nvCxnSpPr>
          <p:cNvPr id="9" name="Straight Connector 8"/>
          <p:cNvCxnSpPr/>
          <p:nvPr/>
        </p:nvCxnSpPr>
        <p:spPr>
          <a:xfrm>
            <a:off x="386300" y="1283109"/>
            <a:ext cx="6400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8"/>
          <p:cNvSpPr>
            <a:spLocks noGrp="1"/>
          </p:cNvSpPr>
          <p:nvPr>
            <p:ph type="body" sz="quarter" idx="13"/>
          </p:nvPr>
        </p:nvSpPr>
        <p:spPr>
          <a:xfrm>
            <a:off x="4818106" y="1484722"/>
            <a:ext cx="4064638" cy="599716"/>
          </a:xfrm>
        </p:spPr>
        <p:txBody>
          <a:bodyPr anchor="ctr">
            <a:noAutofit/>
          </a:bodyPr>
          <a:lstStyle>
            <a:lvl1pPr marL="0" indent="0">
              <a:buNone/>
              <a:defRPr sz="1400" b="1" i="0">
                <a:solidFill>
                  <a:schemeClr val="accent1"/>
                </a:solidFill>
                <a:latin typeface="Century Gothic" charset="0"/>
                <a:ea typeface="Century Gothic" charset="0"/>
                <a:cs typeface="Century Gothic" charset="0"/>
              </a:defRPr>
            </a:lvl1pPr>
            <a:lvl2pPr marL="342900" indent="0">
              <a:buNone/>
              <a:defRPr sz="1125" b="1" i="0">
                <a:solidFill>
                  <a:schemeClr val="accent1"/>
                </a:solidFill>
                <a:latin typeface="Century Gothic" charset="0"/>
                <a:ea typeface="Century Gothic" charset="0"/>
                <a:cs typeface="Century Gothic" charset="0"/>
              </a:defRPr>
            </a:lvl2pPr>
            <a:lvl3pPr marL="685800" indent="0">
              <a:buNone/>
              <a:defRPr sz="1125" b="1" i="0">
                <a:solidFill>
                  <a:schemeClr val="accent1"/>
                </a:solidFill>
                <a:latin typeface="Century Gothic" charset="0"/>
                <a:ea typeface="Century Gothic" charset="0"/>
                <a:cs typeface="Century Gothic" charset="0"/>
              </a:defRPr>
            </a:lvl3pPr>
            <a:lvl4pPr marL="1028700" indent="0">
              <a:buNone/>
              <a:defRPr sz="1125" b="1" i="0">
                <a:solidFill>
                  <a:schemeClr val="accent1"/>
                </a:solidFill>
                <a:latin typeface="Century Gothic" charset="0"/>
                <a:ea typeface="Century Gothic" charset="0"/>
                <a:cs typeface="Century Gothic" charset="0"/>
              </a:defRPr>
            </a:lvl4pPr>
            <a:lvl5pPr marL="1371600" indent="0">
              <a:buNone/>
              <a:defRPr sz="1125" b="1" i="0">
                <a:solidFill>
                  <a:schemeClr val="accent1"/>
                </a:solidFill>
                <a:latin typeface="Century Gothic" charset="0"/>
                <a:ea typeface="Century Gothic" charset="0"/>
                <a:cs typeface="Century Gothic" charset="0"/>
              </a:defRPr>
            </a:lvl5pPr>
          </a:lstStyle>
          <a:p>
            <a:pPr lvl="0"/>
            <a:r>
              <a:rPr lang="en-US"/>
              <a:t>Edit Master text styles</a:t>
            </a:r>
          </a:p>
        </p:txBody>
      </p:sp>
      <p:sp>
        <p:nvSpPr>
          <p:cNvPr id="11" name="Picture Placeholder 13"/>
          <p:cNvSpPr>
            <a:spLocks noGrp="1"/>
          </p:cNvSpPr>
          <p:nvPr>
            <p:ph type="pic" sz="quarter" idx="14"/>
          </p:nvPr>
        </p:nvSpPr>
        <p:spPr>
          <a:xfrm>
            <a:off x="287096" y="1285164"/>
            <a:ext cx="4293613" cy="5057775"/>
          </a:xfrm>
        </p:spPr>
        <p:txBody>
          <a:bodyPr anchor="ctr">
            <a:normAutofit/>
          </a:bodyPr>
          <a:lstStyle>
            <a:lvl1pPr marL="0" indent="0" algn="ctr">
              <a:buFontTx/>
              <a:buNone/>
              <a:defRPr sz="2400" b="1" i="0">
                <a:latin typeface="Century Gothic" charset="0"/>
                <a:ea typeface="Century Gothic" charset="0"/>
                <a:cs typeface="Century Gothic" charset="0"/>
              </a:defRPr>
            </a:lvl1pPr>
          </a:lstStyle>
          <a:p>
            <a:r>
              <a:rPr lang="en-US"/>
              <a:t>Click icon to add picture</a:t>
            </a:r>
            <a:endParaRPr lang="en-US" dirty="0"/>
          </a:p>
        </p:txBody>
      </p:sp>
      <p:cxnSp>
        <p:nvCxnSpPr>
          <p:cNvPr id="12" name="Straight Connector 11"/>
          <p:cNvCxnSpPr/>
          <p:nvPr/>
        </p:nvCxnSpPr>
        <p:spPr>
          <a:xfrm>
            <a:off x="287593" y="1283109"/>
            <a:ext cx="85992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p:nvSpPr>
        <p:spPr>
          <a:xfrm>
            <a:off x="8635180" y="6553200"/>
            <a:ext cx="316447"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D62275-A945-5F43-BB60-19F5DE854C5B}" type="slidenum">
              <a:rPr lang="en-US" sz="675" b="0" i="0" smtClean="0">
                <a:latin typeface="Century Gothic" charset="0"/>
                <a:ea typeface="Century Gothic" charset="0"/>
                <a:cs typeface="Century Gothic" charset="0"/>
              </a:rPr>
              <a:pPr/>
              <a:t>‹#›</a:t>
            </a:fld>
            <a:endParaRPr lang="en-US" sz="675" b="0" i="0" dirty="0">
              <a:latin typeface="Century Gothic" charset="0"/>
              <a:ea typeface="Century Gothic" charset="0"/>
              <a:cs typeface="Century Gothic" charset="0"/>
            </a:endParaRPr>
          </a:p>
        </p:txBody>
      </p:sp>
      <p:pic>
        <p:nvPicPr>
          <p:cNvPr id="14" name="Picture 13">
            <a:extLst>
              <a:ext uri="{FF2B5EF4-FFF2-40B4-BE49-F238E27FC236}">
                <a16:creationId xmlns:a16="http://schemas.microsoft.com/office/drawing/2014/main" id="{3D52FAA0-3F90-3541-8CB6-1F93F6FA8B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7594" y="6623670"/>
            <a:ext cx="8403336" cy="80847"/>
          </a:xfrm>
          <a:prstGeom prst="rect">
            <a:avLst/>
          </a:prstGeom>
          <a:noFill/>
          <a:ln>
            <a:noFill/>
          </a:ln>
        </p:spPr>
      </p:pic>
      <p:cxnSp>
        <p:nvCxnSpPr>
          <p:cNvPr id="15" name="Straight Connector 14">
            <a:extLst>
              <a:ext uri="{FF2B5EF4-FFF2-40B4-BE49-F238E27FC236}">
                <a16:creationId xmlns:a16="http://schemas.microsoft.com/office/drawing/2014/main" id="{BEB0D776-61B1-614E-ADE5-4A391C66FEE0}"/>
              </a:ext>
            </a:extLst>
          </p:cNvPr>
          <p:cNvCxnSpPr/>
          <p:nvPr userDrawn="1"/>
        </p:nvCxnSpPr>
        <p:spPr>
          <a:xfrm>
            <a:off x="386300" y="1283109"/>
            <a:ext cx="6400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780A5D-FEA1-9448-B98E-E4DDC95D5D89}"/>
              </a:ext>
            </a:extLst>
          </p:cNvPr>
          <p:cNvCxnSpPr/>
          <p:nvPr userDrawn="1"/>
        </p:nvCxnSpPr>
        <p:spPr>
          <a:xfrm>
            <a:off x="287593" y="1283109"/>
            <a:ext cx="85992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C640DC4C-BF53-2D43-8DA3-C36009D963E7}"/>
              </a:ext>
            </a:extLst>
          </p:cNvPr>
          <p:cNvSpPr txBox="1">
            <a:spLocks/>
          </p:cNvSpPr>
          <p:nvPr userDrawn="1"/>
        </p:nvSpPr>
        <p:spPr>
          <a:xfrm>
            <a:off x="8635180" y="6553200"/>
            <a:ext cx="316447"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D62275-A945-5F43-BB60-19F5DE854C5B}" type="slidenum">
              <a:rPr lang="en-US" sz="675" b="0" i="0" smtClean="0">
                <a:latin typeface="Century Gothic" charset="0"/>
                <a:ea typeface="Century Gothic" charset="0"/>
                <a:cs typeface="Century Gothic" charset="0"/>
              </a:rPr>
              <a:pPr/>
              <a:t>‹#›</a:t>
            </a:fld>
            <a:endParaRPr lang="en-US" sz="675" b="0" i="0" dirty="0">
              <a:latin typeface="Century Gothic" charset="0"/>
              <a:ea typeface="Century Gothic" charset="0"/>
              <a:cs typeface="Century Gothic" charset="0"/>
            </a:endParaRPr>
          </a:p>
        </p:txBody>
      </p:sp>
    </p:spTree>
    <p:extLst>
      <p:ext uri="{BB962C8B-B14F-4D97-AF65-F5344CB8AC3E}">
        <p14:creationId xmlns:p14="http://schemas.microsoft.com/office/powerpoint/2010/main" val="380906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solidFill>
                <a:latin typeface="Century Gothic" charset="0"/>
                <a:ea typeface="Century Gothic" charset="0"/>
                <a:cs typeface="Century Gothic" charset="0"/>
              </a:defRPr>
            </a:lvl1pPr>
          </a:lstStyle>
          <a:p>
            <a:endParaRPr lang="en-US" dirty="0"/>
          </a:p>
        </p:txBody>
      </p:sp>
      <p:sp>
        <p:nvSpPr>
          <p:cNvPr id="1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solidFill>
                <a:latin typeface="Century Gothic" charset="0"/>
                <a:ea typeface="Century Gothic" charset="0"/>
                <a:cs typeface="Century Gothic" charset="0"/>
              </a:defRPr>
            </a:lvl1pPr>
          </a:lstStyle>
          <a:p>
            <a:r>
              <a:rPr lang="en-US"/>
              <a:t>FOR FINANCIAL PROFESSIONAL AND EMPLOYER USE ONLY. NOT FOR USE WITH EMPLOYEES. </a:t>
            </a:r>
            <a:endParaRPr lang="en-US" dirty="0"/>
          </a:p>
        </p:txBody>
      </p:sp>
      <p:sp>
        <p:nvSpPr>
          <p:cNvPr id="1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solidFill>
                <a:latin typeface="Century Gothic" charset="0"/>
                <a:ea typeface="Century Gothic" charset="0"/>
                <a:cs typeface="Century Gothic" charset="0"/>
              </a:defRPr>
            </a:lvl1pPr>
          </a:lstStyle>
          <a:p>
            <a:fld id="{1FE65042-E359-7A47-B515-A48F97E00712}" type="slidenum">
              <a:rPr lang="en-US" smtClean="0"/>
              <a:pPr/>
              <a:t>‹#›</a:t>
            </a:fld>
            <a:endParaRPr lang="en-US" dirty="0"/>
          </a:p>
        </p:txBody>
      </p:sp>
    </p:spTree>
    <p:extLst>
      <p:ext uri="{BB962C8B-B14F-4D97-AF65-F5344CB8AC3E}">
        <p14:creationId xmlns:p14="http://schemas.microsoft.com/office/powerpoint/2010/main" val="607518602"/>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dt="0"/>
  <p:txStyles>
    <p:titleStyle>
      <a:lvl1pPr algn="l" defTabSz="914400" rtl="0" eaLnBrk="1" latinLnBrk="0" hangingPunct="1">
        <a:lnSpc>
          <a:spcPct val="90000"/>
        </a:lnSpc>
        <a:spcBef>
          <a:spcPct val="0"/>
        </a:spcBef>
        <a:buNone/>
        <a:defRPr sz="2400" b="1" i="0" kern="1200">
          <a:solidFill>
            <a:schemeClr val="tx1"/>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Font typeface="Century Gothic" panose="020B0502020202020204" pitchFamily="34" charset="0"/>
        <a:buChar char="●"/>
        <a:defRPr sz="2000" b="0" i="0" kern="1200">
          <a:solidFill>
            <a:schemeClr val="tx1"/>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Century Gothic" panose="020B0502020202020204" pitchFamily="34" charset="0"/>
        <a:buChar char="●"/>
        <a:defRPr sz="1800" b="0" i="0" kern="1200">
          <a:solidFill>
            <a:schemeClr val="tx1"/>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Century Gothic" panose="020B0502020202020204" pitchFamily="34" charset="0"/>
        <a:buChar char="●"/>
        <a:defRPr sz="1600" b="0" i="0" kern="1200">
          <a:solidFill>
            <a:schemeClr val="tx1"/>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Century Gothic" panose="020B0502020202020204" pitchFamily="34" charset="0"/>
        <a:buChar char="●"/>
        <a:defRPr sz="1400" b="0" i="0" kern="1200">
          <a:solidFill>
            <a:schemeClr val="tx1"/>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Century Gothic" panose="020B0502020202020204" pitchFamily="34" charset="0"/>
        <a:buChar char="●"/>
        <a:defRPr sz="1200" b="0" i="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65" y="5498821"/>
            <a:ext cx="7886700" cy="712237"/>
          </a:xfrm>
        </p:spPr>
        <p:txBody>
          <a:bodyPr/>
          <a:lstStyle/>
          <a:p>
            <a:r>
              <a:rPr lang="en-US" dirty="0"/>
              <a:t>Group Whole Life Insurance</a:t>
            </a:r>
          </a:p>
        </p:txBody>
      </p:sp>
      <p:sp>
        <p:nvSpPr>
          <p:cNvPr id="5" name="Text Placeholder 4"/>
          <p:cNvSpPr>
            <a:spLocks noGrp="1"/>
          </p:cNvSpPr>
          <p:nvPr>
            <p:ph type="body" idx="14"/>
          </p:nvPr>
        </p:nvSpPr>
        <p:spPr/>
        <p:txBody>
          <a:bodyPr/>
          <a:lstStyle/>
          <a:p>
            <a:r>
              <a:rPr lang="en-US" dirty="0"/>
              <a:t>Product portfolio strength</a:t>
            </a:r>
          </a:p>
        </p:txBody>
      </p:sp>
      <p:pic>
        <p:nvPicPr>
          <p:cNvPr id="8" name="Picture Placeholder 7">
            <a:extLst>
              <a:ext uri="{FF2B5EF4-FFF2-40B4-BE49-F238E27FC236}">
                <a16:creationId xmlns:a16="http://schemas.microsoft.com/office/drawing/2014/main" id="{1636E762-D40B-E447-A6A2-A175C41AAC7B}"/>
              </a:ext>
            </a:extLst>
          </p:cNvPr>
          <p:cNvPicPr>
            <a:picLocks noGrp="1" noChangeAspect="1"/>
          </p:cNvPicPr>
          <p:nvPr>
            <p:ph type="pic" sz="quarter" idx="16"/>
          </p:nvPr>
        </p:nvPicPr>
        <p:blipFill>
          <a:blip r:embed="rId3" cstate="hqprint">
            <a:extLst>
              <a:ext uri="{28A0092B-C50C-407E-A947-70E740481C1C}">
                <a14:useLocalDpi xmlns:a14="http://schemas.microsoft.com/office/drawing/2010/main" val="0"/>
              </a:ext>
            </a:extLst>
          </a:blip>
          <a:srcRect/>
          <a:stretch>
            <a:fillRect/>
          </a:stretch>
        </p:blipFill>
        <p:spPr/>
      </p:pic>
      <p:sp>
        <p:nvSpPr>
          <p:cNvPr id="2" name="Rectangle 1"/>
          <p:cNvSpPr/>
          <p:nvPr/>
        </p:nvSpPr>
        <p:spPr>
          <a:xfrm>
            <a:off x="4507794" y="6512383"/>
            <a:ext cx="4636206" cy="215444"/>
          </a:xfrm>
          <a:prstGeom prst="rect">
            <a:avLst/>
          </a:prstGeom>
        </p:spPr>
        <p:txBody>
          <a:bodyPr wrap="none">
            <a:spAutoFit/>
          </a:bodyPr>
          <a:lstStyle/>
          <a:p>
            <a:pPr lvl="0"/>
            <a:r>
              <a:rPr lang="en-US" sz="800" dirty="0">
                <a:solidFill>
                  <a:srgbClr val="63666A"/>
                </a:solidFill>
              </a:rPr>
              <a:t>FOR FINANCIAL PROFESSIONAL AND EMPLOYER USE ONLY. NOT FOR USE WITH EMPLOYEES. </a:t>
            </a:r>
          </a:p>
        </p:txBody>
      </p:sp>
    </p:spTree>
    <p:extLst>
      <p:ext uri="{BB962C8B-B14F-4D97-AF65-F5344CB8AC3E}">
        <p14:creationId xmlns:p14="http://schemas.microsoft.com/office/powerpoint/2010/main" val="187776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1200" b="0" dirty="0">
                <a:solidFill>
                  <a:schemeClr val="accent4"/>
                </a:solidFill>
              </a:rPr>
              <a:t>Group Whole Life Insurance</a:t>
            </a:r>
            <a:r>
              <a:rPr lang="en-US" dirty="0"/>
              <a:t> </a:t>
            </a:r>
            <a:br>
              <a:rPr lang="en-US" dirty="0"/>
            </a:br>
            <a:r>
              <a:rPr lang="en-US" dirty="0"/>
              <a:t>Key features</a:t>
            </a:r>
          </a:p>
        </p:txBody>
      </p:sp>
      <p:sp>
        <p:nvSpPr>
          <p:cNvPr id="11" name="TextBox 10"/>
          <p:cNvSpPr txBox="1"/>
          <p:nvPr/>
        </p:nvSpPr>
        <p:spPr>
          <a:xfrm>
            <a:off x="897549" y="2999448"/>
            <a:ext cx="2433156" cy="461665"/>
          </a:xfrm>
          <a:prstGeom prst="rect">
            <a:avLst/>
          </a:prstGeom>
          <a:noFill/>
        </p:spPr>
        <p:txBody>
          <a:bodyPr wrap="square" rtlCol="0">
            <a:spAutoFit/>
          </a:bodyPr>
          <a:lstStyle/>
          <a:p>
            <a:pPr algn="ctr"/>
            <a:r>
              <a:rPr lang="en-US" sz="1200" dirty="0"/>
              <a:t>Guaranteed </a:t>
            </a:r>
            <a:br>
              <a:rPr lang="en-US" sz="1200" dirty="0"/>
            </a:br>
            <a:r>
              <a:rPr lang="en-US" sz="1200" dirty="0"/>
              <a:t>level premium</a:t>
            </a:r>
          </a:p>
        </p:txBody>
      </p:sp>
      <p:sp>
        <p:nvSpPr>
          <p:cNvPr id="12" name="TextBox 11"/>
          <p:cNvSpPr txBox="1"/>
          <p:nvPr/>
        </p:nvSpPr>
        <p:spPr>
          <a:xfrm>
            <a:off x="3330705" y="2999448"/>
            <a:ext cx="2530804" cy="461665"/>
          </a:xfrm>
          <a:prstGeom prst="rect">
            <a:avLst/>
          </a:prstGeom>
          <a:noFill/>
        </p:spPr>
        <p:txBody>
          <a:bodyPr wrap="square" rtlCol="0">
            <a:spAutoFit/>
          </a:bodyPr>
          <a:lstStyle/>
          <a:p>
            <a:pPr algn="ctr"/>
            <a:r>
              <a:rPr lang="en-US" sz="1200"/>
              <a:t>Guaranteed cash-value </a:t>
            </a:r>
            <a:r>
              <a:rPr lang="en-US" sz="1200" dirty="0"/>
              <a:t>growth</a:t>
            </a:r>
          </a:p>
        </p:txBody>
      </p:sp>
      <p:sp>
        <p:nvSpPr>
          <p:cNvPr id="13" name="TextBox 12"/>
          <p:cNvSpPr txBox="1"/>
          <p:nvPr/>
        </p:nvSpPr>
        <p:spPr>
          <a:xfrm>
            <a:off x="5842793" y="2999448"/>
            <a:ext cx="2521718" cy="461665"/>
          </a:xfrm>
          <a:prstGeom prst="rect">
            <a:avLst/>
          </a:prstGeom>
          <a:noFill/>
        </p:spPr>
        <p:txBody>
          <a:bodyPr wrap="square" rtlCol="0">
            <a:spAutoFit/>
          </a:bodyPr>
          <a:lstStyle/>
          <a:p>
            <a:pPr algn="ctr"/>
            <a:r>
              <a:rPr lang="en-US" sz="1200" dirty="0"/>
              <a:t>Guaranteed </a:t>
            </a:r>
            <a:br>
              <a:rPr lang="en-US" sz="1200" dirty="0"/>
            </a:br>
            <a:r>
              <a:rPr lang="en-US" sz="1200" dirty="0"/>
              <a:t>death benefit</a:t>
            </a:r>
          </a:p>
        </p:txBody>
      </p:sp>
      <p:sp>
        <p:nvSpPr>
          <p:cNvPr id="17" name="TextBox 16"/>
          <p:cNvSpPr txBox="1"/>
          <p:nvPr/>
        </p:nvSpPr>
        <p:spPr>
          <a:xfrm>
            <a:off x="897549" y="5107389"/>
            <a:ext cx="2433156" cy="461665"/>
          </a:xfrm>
          <a:prstGeom prst="rect">
            <a:avLst/>
          </a:prstGeom>
          <a:noFill/>
        </p:spPr>
        <p:txBody>
          <a:bodyPr wrap="square" rtlCol="0">
            <a:spAutoFit/>
          </a:bodyPr>
          <a:lstStyle/>
          <a:p>
            <a:pPr algn="ctr"/>
            <a:r>
              <a:rPr lang="en-US" sz="1200" dirty="0"/>
              <a:t>Guaranteed Issue / </a:t>
            </a:r>
            <a:br>
              <a:rPr lang="en-US" sz="1200" dirty="0"/>
            </a:br>
            <a:r>
              <a:rPr lang="en-US" sz="1200" dirty="0"/>
              <a:t>Express Issue</a:t>
            </a:r>
            <a:r>
              <a:rPr lang="en-US" sz="1200" baseline="30000" dirty="0"/>
              <a:t>1</a:t>
            </a:r>
          </a:p>
        </p:txBody>
      </p:sp>
      <p:sp>
        <p:nvSpPr>
          <p:cNvPr id="18" name="TextBox 17"/>
          <p:cNvSpPr txBox="1"/>
          <p:nvPr/>
        </p:nvSpPr>
        <p:spPr>
          <a:xfrm>
            <a:off x="3522755" y="5107389"/>
            <a:ext cx="2127988" cy="276999"/>
          </a:xfrm>
          <a:prstGeom prst="rect">
            <a:avLst/>
          </a:prstGeom>
          <a:noFill/>
        </p:spPr>
        <p:txBody>
          <a:bodyPr wrap="square" rtlCol="0">
            <a:spAutoFit/>
          </a:bodyPr>
          <a:lstStyle/>
          <a:p>
            <a:pPr algn="ctr"/>
            <a:r>
              <a:rPr lang="en-US" sz="1200" dirty="0"/>
              <a:t>Dividend eligible</a:t>
            </a:r>
            <a:r>
              <a:rPr lang="en-US" sz="1200" baseline="30000" dirty="0"/>
              <a:t>2</a:t>
            </a:r>
          </a:p>
        </p:txBody>
      </p:sp>
      <p:sp>
        <p:nvSpPr>
          <p:cNvPr id="19" name="TextBox 18"/>
          <p:cNvSpPr txBox="1"/>
          <p:nvPr/>
        </p:nvSpPr>
        <p:spPr>
          <a:xfrm>
            <a:off x="5842793" y="5107389"/>
            <a:ext cx="2521718" cy="461665"/>
          </a:xfrm>
          <a:prstGeom prst="rect">
            <a:avLst/>
          </a:prstGeom>
          <a:noFill/>
        </p:spPr>
        <p:txBody>
          <a:bodyPr wrap="square" rtlCol="0">
            <a:spAutoFit/>
          </a:bodyPr>
          <a:lstStyle/>
          <a:p>
            <a:pPr algn="ctr"/>
            <a:r>
              <a:rPr lang="en-US" sz="1200" dirty="0"/>
              <a:t>Permanent</a:t>
            </a:r>
            <a:br>
              <a:rPr lang="en-US" sz="1200" dirty="0"/>
            </a:br>
            <a:r>
              <a:rPr lang="en-US" sz="1200" dirty="0"/>
              <a:t>&amp; portable</a:t>
            </a:r>
          </a:p>
        </p:txBody>
      </p:sp>
      <p:sp>
        <p:nvSpPr>
          <p:cNvPr id="9" name="TextBox 8"/>
          <p:cNvSpPr txBox="1"/>
          <p:nvPr/>
        </p:nvSpPr>
        <p:spPr>
          <a:xfrm>
            <a:off x="449704" y="5942341"/>
            <a:ext cx="7600013" cy="400110"/>
          </a:xfrm>
          <a:prstGeom prst="rect">
            <a:avLst/>
          </a:prstGeom>
          <a:noFill/>
        </p:spPr>
        <p:txBody>
          <a:bodyPr wrap="square" rtlCol="0" anchor="b">
            <a:spAutoFit/>
          </a:bodyPr>
          <a:lstStyle/>
          <a:p>
            <a:r>
              <a:rPr lang="en-US" sz="1000" baseline="30000" dirty="0"/>
              <a:t>1</a:t>
            </a:r>
            <a:r>
              <a:rPr lang="en-US" sz="1000" dirty="0"/>
              <a:t> Subject to minimum participation limits.</a:t>
            </a:r>
          </a:p>
          <a:p>
            <a:r>
              <a:rPr lang="en-US" sz="1000" baseline="30000" dirty="0"/>
              <a:t>2</a:t>
            </a:r>
            <a:r>
              <a:rPr lang="en-US" sz="1000" dirty="0"/>
              <a:t> Dividends are not guaranteed. The certificate is eligible to receive dividends beginning on the second anniversary</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9351" y="4336474"/>
            <a:ext cx="735122" cy="59332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7234" y="2106107"/>
            <a:ext cx="350256" cy="752849"/>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8095" y="2217556"/>
            <a:ext cx="603250" cy="58420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9711" y="2149490"/>
            <a:ext cx="615950" cy="619125"/>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9711" y="4349381"/>
            <a:ext cx="647700" cy="644525"/>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85514" y="4279122"/>
            <a:ext cx="657225" cy="708025"/>
          </a:xfrm>
          <a:prstGeom prst="rect">
            <a:avLst/>
          </a:prstGeom>
        </p:spPr>
      </p:pic>
      <p:sp>
        <p:nvSpPr>
          <p:cNvPr id="3" name="Rectangle 2"/>
          <p:cNvSpPr/>
          <p:nvPr/>
        </p:nvSpPr>
        <p:spPr>
          <a:xfrm>
            <a:off x="4138680" y="6370379"/>
            <a:ext cx="4636206" cy="215444"/>
          </a:xfrm>
          <a:prstGeom prst="rect">
            <a:avLst/>
          </a:prstGeom>
        </p:spPr>
        <p:txBody>
          <a:bodyPr wrap="none">
            <a:spAutoFit/>
          </a:bodyPr>
          <a:lstStyle/>
          <a:p>
            <a:pPr lvl="0"/>
            <a:r>
              <a:rPr lang="en-US" sz="800" dirty="0">
                <a:solidFill>
                  <a:srgbClr val="63666A"/>
                </a:solidFill>
              </a:rPr>
              <a:t>FOR FINANCIAL PROFESSIONAL AND EMPLOYER USE ONLY. NOT FOR USE WITH EMPLOYEES. </a:t>
            </a:r>
          </a:p>
        </p:txBody>
      </p:sp>
    </p:spTree>
    <p:extLst>
      <p:ext uri="{BB962C8B-B14F-4D97-AF65-F5344CB8AC3E}">
        <p14:creationId xmlns:p14="http://schemas.microsoft.com/office/powerpoint/2010/main" val="107046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074" y="632193"/>
            <a:ext cx="8598310" cy="670151"/>
          </a:xfrm>
        </p:spPr>
        <p:txBody>
          <a:bodyPr/>
          <a:lstStyle/>
          <a:p>
            <a:r>
              <a:rPr lang="en-US" b="0" dirty="0" err="1"/>
              <a:t>MassMutual@WORK</a:t>
            </a:r>
            <a:r>
              <a:rPr lang="en-US" b="0" dirty="0">
                <a:ln>
                  <a:solidFill>
                    <a:schemeClr val="accent1"/>
                  </a:solidFill>
                </a:ln>
              </a:rPr>
              <a:t> </a:t>
            </a:r>
            <a:r>
              <a:rPr lang="en-US" dirty="0"/>
              <a:t>Group Whole Life Insurance</a:t>
            </a:r>
            <a:endParaRPr lang="en-US" dirty="0">
              <a:ln>
                <a:solidFill>
                  <a:schemeClr val="accent1"/>
                </a:solidFill>
              </a:ln>
            </a:endParaRPr>
          </a:p>
        </p:txBody>
      </p:sp>
      <p:sp>
        <p:nvSpPr>
          <p:cNvPr id="2" name="Rectangle 1">
            <a:extLst>
              <a:ext uri="{FF2B5EF4-FFF2-40B4-BE49-F238E27FC236}">
                <a16:creationId xmlns:a16="http://schemas.microsoft.com/office/drawing/2014/main" id="{8BFD39BE-8B33-46E5-AA0A-0E3E0C656E2C}"/>
              </a:ext>
            </a:extLst>
          </p:cNvPr>
          <p:cNvSpPr/>
          <p:nvPr/>
        </p:nvSpPr>
        <p:spPr>
          <a:xfrm>
            <a:off x="3247142" y="3842395"/>
            <a:ext cx="878613" cy="310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7">
            <a:extLst>
              <a:ext uri="{FF2B5EF4-FFF2-40B4-BE49-F238E27FC236}">
                <a16:creationId xmlns:a16="http://schemas.microsoft.com/office/drawing/2014/main" id="{1274083C-64F8-41B6-9E8E-CBFED566F5CD}"/>
              </a:ext>
            </a:extLst>
          </p:cNvPr>
          <p:cNvSpPr>
            <a:spLocks noGrp="1"/>
          </p:cNvSpPr>
          <p:nvPr>
            <p:ph type="body" sz="quarter" idx="13"/>
          </p:nvPr>
        </p:nvSpPr>
        <p:spPr>
          <a:xfrm>
            <a:off x="276074" y="1835031"/>
            <a:ext cx="8601075" cy="449787"/>
          </a:xfrm>
        </p:spPr>
        <p:txBody>
          <a:bodyPr/>
          <a:lstStyle/>
          <a:p>
            <a:r>
              <a:rPr lang="en-US" sz="1500" dirty="0">
                <a:latin typeface="Calibri" panose="020F0502020204030204" pitchFamily="34" charset="0"/>
              </a:rPr>
              <a:t>A simple application process</a:t>
            </a:r>
            <a:endParaRPr lang="en-US" sz="1500" baseline="30000" dirty="0">
              <a:latin typeface="Century Gothic" panose="020B0502020202020204" pitchFamily="34" charset="0"/>
            </a:endParaRPr>
          </a:p>
        </p:txBody>
      </p:sp>
      <p:sp>
        <p:nvSpPr>
          <p:cNvPr id="12" name="TextBox 11">
            <a:extLst>
              <a:ext uri="{FF2B5EF4-FFF2-40B4-BE49-F238E27FC236}">
                <a16:creationId xmlns:a16="http://schemas.microsoft.com/office/drawing/2014/main" id="{2C409F3F-E767-4949-95B3-D5D75CBA3574}"/>
              </a:ext>
            </a:extLst>
          </p:cNvPr>
          <p:cNvSpPr txBox="1"/>
          <p:nvPr/>
        </p:nvSpPr>
        <p:spPr>
          <a:xfrm>
            <a:off x="757235" y="2675299"/>
            <a:ext cx="8155632" cy="1349087"/>
          </a:xfrm>
          <a:prstGeom prst="rect">
            <a:avLst/>
          </a:prstGeom>
          <a:noFill/>
        </p:spPr>
        <p:txBody>
          <a:bodyPr wrap="square" rtlCol="0">
            <a:spAutoFit/>
          </a:bodyPr>
          <a:lstStyle/>
          <a:p>
            <a:pPr marL="0" lvl="1">
              <a:lnSpc>
                <a:spcPts val="1575"/>
              </a:lnSpc>
              <a:spcAft>
                <a:spcPts val="900"/>
              </a:spcAft>
              <a:buClr>
                <a:srgbClr val="0051A2"/>
              </a:buClr>
              <a:buSzPct val="130000"/>
            </a:pPr>
            <a:r>
              <a:rPr lang="en-US" sz="1200" dirty="0"/>
              <a:t>Within the last 12 months have you used tobacco or other nicotine containing products?</a:t>
            </a:r>
          </a:p>
          <a:p>
            <a:pPr marL="0" lvl="1">
              <a:lnSpc>
                <a:spcPts val="1575"/>
              </a:lnSpc>
              <a:spcAft>
                <a:spcPts val="900"/>
              </a:spcAft>
              <a:buClr>
                <a:srgbClr val="0051A2"/>
              </a:buClr>
              <a:buSzPct val="130000"/>
            </a:pPr>
            <a:r>
              <a:rPr lang="en-US" sz="1200" dirty="0"/>
              <a:t>Are you actively at work at your usual and customary location, maintaining your normal work schedule, performing all the duties of your occupation without limitation due to injury or sickness?</a:t>
            </a:r>
          </a:p>
          <a:p>
            <a:pPr marL="0" lvl="1">
              <a:lnSpc>
                <a:spcPts val="1575"/>
              </a:lnSpc>
              <a:spcAft>
                <a:spcPts val="900"/>
              </a:spcAft>
              <a:buClr>
                <a:srgbClr val="0051A2"/>
              </a:buClr>
              <a:buSzPct val="130000"/>
            </a:pPr>
            <a:r>
              <a:rPr lang="en-US" sz="1200" dirty="0"/>
              <a:t>During the last 2 years, have you sought treatment for, been treated for, or been diagnosed by a member of the medical profession as having any of the following:</a:t>
            </a:r>
          </a:p>
        </p:txBody>
      </p:sp>
      <p:sp>
        <p:nvSpPr>
          <p:cNvPr id="13" name="Oval 12">
            <a:extLst>
              <a:ext uri="{FF2B5EF4-FFF2-40B4-BE49-F238E27FC236}">
                <a16:creationId xmlns:a16="http://schemas.microsoft.com/office/drawing/2014/main" id="{0703C706-1184-42F1-A56F-87D479559299}"/>
              </a:ext>
            </a:extLst>
          </p:cNvPr>
          <p:cNvSpPr/>
          <p:nvPr/>
        </p:nvSpPr>
        <p:spPr>
          <a:xfrm>
            <a:off x="429033" y="3788642"/>
            <a:ext cx="235744" cy="2357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3</a:t>
            </a:r>
          </a:p>
        </p:txBody>
      </p:sp>
      <p:sp>
        <p:nvSpPr>
          <p:cNvPr id="14" name="Rectangle 13">
            <a:extLst>
              <a:ext uri="{FF2B5EF4-FFF2-40B4-BE49-F238E27FC236}">
                <a16:creationId xmlns:a16="http://schemas.microsoft.com/office/drawing/2014/main" id="{87615CCC-A896-45DD-99A3-E704E54EF893}"/>
              </a:ext>
            </a:extLst>
          </p:cNvPr>
          <p:cNvSpPr/>
          <p:nvPr/>
        </p:nvSpPr>
        <p:spPr>
          <a:xfrm>
            <a:off x="757235" y="2415668"/>
            <a:ext cx="5617736" cy="276999"/>
          </a:xfrm>
          <a:prstGeom prst="rect">
            <a:avLst/>
          </a:prstGeom>
        </p:spPr>
        <p:txBody>
          <a:bodyPr wrap="square">
            <a:spAutoFit/>
          </a:bodyPr>
          <a:lstStyle/>
          <a:p>
            <a:pPr>
              <a:spcAft>
                <a:spcPts val="150"/>
              </a:spcAft>
            </a:pPr>
            <a:r>
              <a:rPr lang="en-US" sz="1200" b="1" dirty="0">
                <a:solidFill>
                  <a:schemeClr val="accent1"/>
                </a:solidFill>
              </a:rPr>
              <a:t>Answer just three underwriting questions to determine eligibility</a:t>
            </a:r>
          </a:p>
        </p:txBody>
      </p:sp>
      <p:sp>
        <p:nvSpPr>
          <p:cNvPr id="16" name="Rectangle 15">
            <a:extLst>
              <a:ext uri="{FF2B5EF4-FFF2-40B4-BE49-F238E27FC236}">
                <a16:creationId xmlns:a16="http://schemas.microsoft.com/office/drawing/2014/main" id="{6C81E983-0FBE-42D7-817B-83E48D11F409}"/>
              </a:ext>
            </a:extLst>
          </p:cNvPr>
          <p:cNvSpPr/>
          <p:nvPr/>
        </p:nvSpPr>
        <p:spPr>
          <a:xfrm>
            <a:off x="757235" y="4344746"/>
            <a:ext cx="4016989" cy="1515800"/>
          </a:xfrm>
          <a:prstGeom prst="rect">
            <a:avLst/>
          </a:prstGeom>
        </p:spPr>
        <p:txBody>
          <a:bodyPr wrap="square">
            <a:spAutoFit/>
          </a:bodyPr>
          <a:lstStyle/>
          <a:p>
            <a:pPr marL="171450" lvl="2" indent="-171450">
              <a:lnSpc>
                <a:spcPts val="1275"/>
              </a:lnSpc>
              <a:spcAft>
                <a:spcPts val="450"/>
              </a:spcAft>
              <a:buClr>
                <a:schemeClr val="tx1"/>
              </a:buClr>
              <a:buFont typeface="Arial" panose="020B0604020202020204" pitchFamily="34" charset="0"/>
              <a:buChar char="•"/>
            </a:pPr>
            <a:r>
              <a:rPr lang="en-US" sz="975" dirty="0"/>
              <a:t>Cancer</a:t>
            </a:r>
          </a:p>
          <a:p>
            <a:pPr marL="171450" lvl="2" indent="-171450">
              <a:lnSpc>
                <a:spcPts val="1275"/>
              </a:lnSpc>
              <a:spcAft>
                <a:spcPts val="450"/>
              </a:spcAft>
              <a:buClr>
                <a:schemeClr val="tx1"/>
              </a:buClr>
              <a:buFont typeface="Arial" panose="020B0604020202020204" pitchFamily="34" charset="0"/>
              <a:buChar char="•"/>
            </a:pPr>
            <a:r>
              <a:rPr lang="en-US" sz="975" dirty="0"/>
              <a:t>Heart Attack, coronary artery, </a:t>
            </a:r>
            <a:br>
              <a:rPr lang="en-US" sz="975" dirty="0"/>
            </a:br>
            <a:r>
              <a:rPr lang="en-US" sz="975" dirty="0"/>
              <a:t>valve disease, heart failure or cardiomyopathy </a:t>
            </a:r>
          </a:p>
          <a:p>
            <a:pPr marL="171450" lvl="2" indent="-171450">
              <a:lnSpc>
                <a:spcPts val="1275"/>
              </a:lnSpc>
              <a:spcAft>
                <a:spcPts val="450"/>
              </a:spcAft>
              <a:buClr>
                <a:schemeClr val="tx1"/>
              </a:buClr>
              <a:buFont typeface="Arial" panose="020B0604020202020204" pitchFamily="34" charset="0"/>
              <a:buChar char="•"/>
            </a:pPr>
            <a:r>
              <a:rPr lang="en-US" sz="975" dirty="0"/>
              <a:t>Alcohol or drug abuse</a:t>
            </a:r>
          </a:p>
          <a:p>
            <a:pPr marL="171450" lvl="2" indent="-171450">
              <a:lnSpc>
                <a:spcPts val="1275"/>
              </a:lnSpc>
              <a:spcAft>
                <a:spcPts val="450"/>
              </a:spcAft>
              <a:buClr>
                <a:schemeClr val="tx1"/>
              </a:buClr>
              <a:buFont typeface="Arial" panose="020B0604020202020204" pitchFamily="34" charset="0"/>
              <a:buChar char="•"/>
            </a:pPr>
            <a:r>
              <a:rPr lang="en-US" sz="975" dirty="0"/>
              <a:t>Diabetes for which the recommended treatment is insulin</a:t>
            </a:r>
          </a:p>
          <a:p>
            <a:pPr marL="171450" lvl="2" indent="-171450">
              <a:lnSpc>
                <a:spcPts val="1275"/>
              </a:lnSpc>
              <a:spcAft>
                <a:spcPts val="450"/>
              </a:spcAft>
              <a:buClr>
                <a:schemeClr val="tx1"/>
              </a:buClr>
              <a:buFont typeface="Arial" panose="020B0604020202020204" pitchFamily="34" charset="0"/>
              <a:buChar char="•"/>
            </a:pPr>
            <a:r>
              <a:rPr lang="en-US" sz="975" dirty="0"/>
              <a:t>Chronic obstructive pulmonary disease, emphysema or other chronic lung disease</a:t>
            </a:r>
          </a:p>
        </p:txBody>
      </p:sp>
      <p:sp>
        <p:nvSpPr>
          <p:cNvPr id="17" name="Rectangle 16">
            <a:extLst>
              <a:ext uri="{FF2B5EF4-FFF2-40B4-BE49-F238E27FC236}">
                <a16:creationId xmlns:a16="http://schemas.microsoft.com/office/drawing/2014/main" id="{2668110A-A796-4268-8E3D-3E425CABF679}"/>
              </a:ext>
            </a:extLst>
          </p:cNvPr>
          <p:cNvSpPr/>
          <p:nvPr/>
        </p:nvSpPr>
        <p:spPr>
          <a:xfrm>
            <a:off x="5077006" y="4344746"/>
            <a:ext cx="3469118" cy="1349087"/>
          </a:xfrm>
          <a:prstGeom prst="rect">
            <a:avLst/>
          </a:prstGeom>
        </p:spPr>
        <p:txBody>
          <a:bodyPr wrap="square">
            <a:spAutoFit/>
          </a:bodyPr>
          <a:lstStyle/>
          <a:p>
            <a:pPr marL="171450" lvl="2" indent="-171450">
              <a:lnSpc>
                <a:spcPts val="1275"/>
              </a:lnSpc>
              <a:spcAft>
                <a:spcPts val="450"/>
              </a:spcAft>
              <a:buClr>
                <a:schemeClr val="tx1"/>
              </a:buClr>
              <a:buFont typeface="Arial" panose="020B0604020202020204" pitchFamily="34" charset="0"/>
              <a:buChar char="•"/>
            </a:pPr>
            <a:r>
              <a:rPr lang="en-US" sz="975" dirty="0"/>
              <a:t>Stroke or transient ischemic attack</a:t>
            </a:r>
          </a:p>
          <a:p>
            <a:pPr marL="171450" lvl="2" indent="-171450">
              <a:lnSpc>
                <a:spcPts val="1275"/>
              </a:lnSpc>
              <a:spcAft>
                <a:spcPts val="450"/>
              </a:spcAft>
              <a:buClr>
                <a:schemeClr val="tx1"/>
              </a:buClr>
              <a:buFont typeface="Arial" panose="020B0604020202020204" pitchFamily="34" charset="0"/>
              <a:buChar char="•"/>
            </a:pPr>
            <a:r>
              <a:rPr lang="en-US" sz="975" dirty="0"/>
              <a:t>Chronic Kidney disease or </a:t>
            </a:r>
            <a:br>
              <a:rPr lang="en-US" sz="975" dirty="0"/>
            </a:br>
            <a:r>
              <a:rPr lang="en-US" sz="975" dirty="0"/>
              <a:t>kidney failure</a:t>
            </a:r>
          </a:p>
          <a:p>
            <a:pPr marL="171450" lvl="2" indent="-171450">
              <a:lnSpc>
                <a:spcPts val="1275"/>
              </a:lnSpc>
              <a:spcAft>
                <a:spcPts val="450"/>
              </a:spcAft>
              <a:buClr>
                <a:schemeClr val="tx1"/>
              </a:buClr>
              <a:buFont typeface="Arial" panose="020B0604020202020204" pitchFamily="34" charset="0"/>
              <a:buChar char="•"/>
            </a:pPr>
            <a:r>
              <a:rPr lang="en-US" sz="975" dirty="0"/>
              <a:t>Parkinson's disease or paralysis</a:t>
            </a:r>
          </a:p>
          <a:p>
            <a:pPr marL="171450" lvl="2" indent="-171450">
              <a:lnSpc>
                <a:spcPts val="1275"/>
              </a:lnSpc>
              <a:spcAft>
                <a:spcPts val="450"/>
              </a:spcAft>
              <a:buClr>
                <a:schemeClr val="tx1"/>
              </a:buClr>
              <a:buFont typeface="Arial" panose="020B0604020202020204" pitchFamily="34" charset="0"/>
              <a:buChar char="•"/>
            </a:pPr>
            <a:r>
              <a:rPr lang="en-US" sz="975" dirty="0"/>
              <a:t>Cirrhosis of the liver or hepatitis</a:t>
            </a:r>
          </a:p>
          <a:p>
            <a:pPr marL="171450" lvl="2" indent="-171450">
              <a:lnSpc>
                <a:spcPts val="1275"/>
              </a:lnSpc>
              <a:spcAft>
                <a:spcPts val="450"/>
              </a:spcAft>
              <a:buClr>
                <a:schemeClr val="tx1"/>
              </a:buClr>
              <a:buFont typeface="Arial" panose="020B0604020202020204" pitchFamily="34" charset="0"/>
              <a:buChar char="•"/>
            </a:pPr>
            <a:r>
              <a:rPr lang="en-US" sz="975" dirty="0"/>
              <a:t>AIDS or tested positive for HIV or its antibodies</a:t>
            </a:r>
          </a:p>
        </p:txBody>
      </p:sp>
      <p:sp>
        <p:nvSpPr>
          <p:cNvPr id="28" name="Oval 27">
            <a:extLst>
              <a:ext uri="{FF2B5EF4-FFF2-40B4-BE49-F238E27FC236}">
                <a16:creationId xmlns:a16="http://schemas.microsoft.com/office/drawing/2014/main" id="{3733761B-A1CE-493D-AAE4-C3FB283A7D2F}"/>
              </a:ext>
            </a:extLst>
          </p:cNvPr>
          <p:cNvSpPr/>
          <p:nvPr/>
        </p:nvSpPr>
        <p:spPr>
          <a:xfrm>
            <a:off x="429033" y="3327071"/>
            <a:ext cx="235744" cy="2357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2</a:t>
            </a:r>
          </a:p>
        </p:txBody>
      </p:sp>
      <p:sp>
        <p:nvSpPr>
          <p:cNvPr id="29" name="Oval 28">
            <a:extLst>
              <a:ext uri="{FF2B5EF4-FFF2-40B4-BE49-F238E27FC236}">
                <a16:creationId xmlns:a16="http://schemas.microsoft.com/office/drawing/2014/main" id="{23032373-BFEB-4298-96F4-DBFA76E10771}"/>
              </a:ext>
            </a:extLst>
          </p:cNvPr>
          <p:cNvSpPr/>
          <p:nvPr/>
        </p:nvSpPr>
        <p:spPr>
          <a:xfrm>
            <a:off x="429033" y="2975049"/>
            <a:ext cx="235744" cy="2357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1</a:t>
            </a:r>
          </a:p>
        </p:txBody>
      </p:sp>
      <p:pic>
        <p:nvPicPr>
          <p:cNvPr id="4" name="Picture 3">
            <a:extLst>
              <a:ext uri="{FF2B5EF4-FFF2-40B4-BE49-F238E27FC236}">
                <a16:creationId xmlns:a16="http://schemas.microsoft.com/office/drawing/2014/main" id="{4FF20965-B991-214C-94D9-ADD02AE571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17" y="2335415"/>
            <a:ext cx="336578" cy="458969"/>
          </a:xfrm>
          <a:prstGeom prst="rect">
            <a:avLst/>
          </a:prstGeom>
        </p:spPr>
      </p:pic>
    </p:spTree>
    <p:extLst>
      <p:ext uri="{BB962C8B-B14F-4D97-AF65-F5344CB8AC3E}">
        <p14:creationId xmlns:p14="http://schemas.microsoft.com/office/powerpoint/2010/main" val="10836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sz="1200" b="0" dirty="0">
                <a:solidFill>
                  <a:schemeClr val="accent4"/>
                </a:solidFill>
              </a:rPr>
              <a:t>Group Whole Life Insurance</a:t>
            </a:r>
            <a:r>
              <a:rPr lang="en-US" dirty="0"/>
              <a:t> </a:t>
            </a:r>
            <a:br>
              <a:rPr lang="en-US" dirty="0"/>
            </a:br>
            <a:r>
              <a:rPr lang="en-US" dirty="0"/>
              <a:t>Chronic Care Benefit</a:t>
            </a:r>
            <a:br>
              <a:rPr lang="en-US" dirty="0"/>
            </a:br>
            <a:r>
              <a:rPr lang="en-US" dirty="0"/>
              <a:t>An Accelerated Death Benefit for Chronic Illness</a:t>
            </a:r>
            <a:br>
              <a:rPr lang="en-US" dirty="0"/>
            </a:br>
            <a:endParaRPr lang="en-US" dirty="0"/>
          </a:p>
        </p:txBody>
      </p:sp>
      <p:sp>
        <p:nvSpPr>
          <p:cNvPr id="3" name="Content Placeholder 2"/>
          <p:cNvSpPr>
            <a:spLocks noGrp="1"/>
          </p:cNvSpPr>
          <p:nvPr>
            <p:ph idx="1"/>
          </p:nvPr>
        </p:nvSpPr>
        <p:spPr>
          <a:xfrm>
            <a:off x="287594" y="1397726"/>
            <a:ext cx="8598310" cy="5179439"/>
          </a:xfrm>
        </p:spPr>
        <p:txBody>
          <a:bodyPr>
            <a:noAutofit/>
          </a:bodyPr>
          <a:lstStyle/>
          <a:p>
            <a:pPr marL="0" indent="0">
              <a:buNone/>
            </a:pPr>
            <a:r>
              <a:rPr lang="en-US" dirty="0"/>
              <a:t>●  Simple design, simple story, benefit is available if needed, charge only applies if exercised. </a:t>
            </a:r>
          </a:p>
          <a:p>
            <a:pPr marL="0" indent="0">
              <a:buNone/>
            </a:pPr>
            <a:r>
              <a:rPr lang="en-US" dirty="0"/>
              <a:t>●  Provides acceleration of a portion of the death benefit if the Insured has a Chronic Illness.</a:t>
            </a:r>
          </a:p>
          <a:p>
            <a:pPr marL="0" indent="0">
              <a:buNone/>
            </a:pPr>
            <a:r>
              <a:rPr lang="en-US" dirty="0"/>
              <a:t>●  The benefit is paid in a lump sum, and can be used as the certificate owner sees fit.</a:t>
            </a:r>
          </a:p>
          <a:p>
            <a:pPr marL="0" indent="0">
              <a:buNone/>
            </a:pPr>
            <a:r>
              <a:rPr lang="en-US" dirty="0"/>
              <a:t>●  The Insured must meet the definition of Chronically Ill generally this means:</a:t>
            </a:r>
          </a:p>
          <a:p>
            <a:pPr marL="0" indent="0">
              <a:buNone/>
            </a:pPr>
            <a:r>
              <a:rPr lang="en-US" dirty="0"/>
              <a:t>	-Permanent loss of 2 ADLs (activities of daily living), or</a:t>
            </a:r>
          </a:p>
          <a:p>
            <a:pPr marL="0" indent="0">
              <a:buNone/>
            </a:pPr>
            <a:r>
              <a:rPr lang="en-US" dirty="0"/>
              <a:t>	-Requiring substantial supervision due to severe cognitive impairment</a:t>
            </a:r>
          </a:p>
          <a:p>
            <a:pPr marL="0" indent="0">
              <a:buNone/>
            </a:pPr>
            <a:r>
              <a:rPr lang="en-US" dirty="0"/>
              <a:t>●  Chronic Care Benefit can help with the financial impacts associated with Chronic Illness.</a:t>
            </a:r>
          </a:p>
          <a:p>
            <a:pPr marL="0" indent="0">
              <a:buNone/>
            </a:pPr>
            <a:r>
              <a:rPr lang="en-US" dirty="0"/>
              <a:t>●  There is no additional premium charged for the benefit.</a:t>
            </a:r>
          </a:p>
          <a:p>
            <a:pPr marL="0" indent="0">
              <a:buNone/>
            </a:pPr>
            <a:endParaRPr lang="en-US" b="1" dirty="0"/>
          </a:p>
          <a:p>
            <a:pPr marL="0" indent="0">
              <a:buNone/>
            </a:pPr>
            <a:r>
              <a:rPr lang="en-US" b="1" dirty="0"/>
              <a:t>Insured Attained Age </a:t>
            </a:r>
            <a:r>
              <a:rPr lang="en-US" dirty="0"/>
              <a:t>	</a:t>
            </a:r>
            <a:r>
              <a:rPr lang="en-US" b="1" dirty="0"/>
              <a:t>Fee As A % Of The Eligible Amount For The Chronic Care Benefit</a:t>
            </a:r>
            <a:r>
              <a:rPr lang="en-US" dirty="0"/>
              <a:t>	</a:t>
            </a:r>
          </a:p>
          <a:p>
            <a:pPr marL="0" indent="0">
              <a:buNone/>
            </a:pPr>
            <a:r>
              <a:rPr lang="en-US" dirty="0"/>
              <a:t>Age 45 and above 		18% 	</a:t>
            </a:r>
          </a:p>
          <a:p>
            <a:pPr marL="0" indent="0">
              <a:buNone/>
            </a:pPr>
            <a:r>
              <a:rPr lang="en-US" dirty="0"/>
              <a:t>Ages 35 -44		27%	</a:t>
            </a:r>
          </a:p>
          <a:p>
            <a:pPr marL="0" indent="0">
              <a:buNone/>
            </a:pPr>
            <a:r>
              <a:rPr lang="en-US" dirty="0"/>
              <a:t>Under age 35		36%	</a:t>
            </a:r>
          </a:p>
          <a:p>
            <a:pPr marL="0" indent="0">
              <a:buNone/>
            </a:pPr>
            <a:endParaRPr lang="en-US" dirty="0"/>
          </a:p>
        </p:txBody>
      </p:sp>
      <p:sp>
        <p:nvSpPr>
          <p:cNvPr id="6" name="Rectangle 5"/>
          <p:cNvSpPr/>
          <p:nvPr/>
        </p:nvSpPr>
        <p:spPr>
          <a:xfrm>
            <a:off x="4026713" y="6361721"/>
            <a:ext cx="4636206" cy="215444"/>
          </a:xfrm>
          <a:prstGeom prst="rect">
            <a:avLst/>
          </a:prstGeom>
        </p:spPr>
        <p:txBody>
          <a:bodyPr wrap="none">
            <a:spAutoFit/>
          </a:bodyPr>
          <a:lstStyle/>
          <a:p>
            <a:pPr lvl="0"/>
            <a:r>
              <a:rPr lang="en-US" sz="800" dirty="0">
                <a:solidFill>
                  <a:srgbClr val="63666A"/>
                </a:solidFill>
              </a:rPr>
              <a:t>FOR FINANCIAL PROFESSIONAL AND EMPLOYER USE ONLY. NOT FOR USE WITH EMPLOYEES. </a:t>
            </a:r>
          </a:p>
        </p:txBody>
      </p:sp>
    </p:spTree>
    <p:extLst>
      <p:ext uri="{BB962C8B-B14F-4D97-AF65-F5344CB8AC3E}">
        <p14:creationId xmlns:p14="http://schemas.microsoft.com/office/powerpoint/2010/main" val="2153578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1200" b="0" dirty="0">
                <a:solidFill>
                  <a:schemeClr val="accent4"/>
                </a:solidFill>
              </a:rPr>
              <a:t>Group Whole Life Insurance</a:t>
            </a:r>
            <a:r>
              <a:rPr lang="en-US" dirty="0"/>
              <a:t> </a:t>
            </a:r>
            <a:br>
              <a:rPr lang="en-US" dirty="0"/>
            </a:br>
            <a:r>
              <a:rPr lang="en-US" dirty="0"/>
              <a:t>How it works</a:t>
            </a:r>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2524281107"/>
              </p:ext>
            </p:extLst>
          </p:nvPr>
        </p:nvGraphicFramePr>
        <p:xfrm>
          <a:off x="287594" y="1744133"/>
          <a:ext cx="8598309" cy="3437467"/>
        </p:xfrm>
        <a:graphic>
          <a:graphicData uri="http://schemas.openxmlformats.org/drawingml/2006/table">
            <a:tbl>
              <a:tblPr firstRow="1" bandRow="1">
                <a:tableStyleId>{5C22544A-7EE6-4342-B048-85BDC9FD1C3A}</a:tableStyleId>
              </a:tblPr>
              <a:tblGrid>
                <a:gridCol w="1930673">
                  <a:extLst>
                    <a:ext uri="{9D8B030D-6E8A-4147-A177-3AD203B41FA5}">
                      <a16:colId xmlns:a16="http://schemas.microsoft.com/office/drawing/2014/main" val="20000"/>
                    </a:ext>
                  </a:extLst>
                </a:gridCol>
                <a:gridCol w="2607733">
                  <a:extLst>
                    <a:ext uri="{9D8B030D-6E8A-4147-A177-3AD203B41FA5}">
                      <a16:colId xmlns:a16="http://schemas.microsoft.com/office/drawing/2014/main" val="20001"/>
                    </a:ext>
                  </a:extLst>
                </a:gridCol>
                <a:gridCol w="4059903">
                  <a:extLst>
                    <a:ext uri="{9D8B030D-6E8A-4147-A177-3AD203B41FA5}">
                      <a16:colId xmlns:a16="http://schemas.microsoft.com/office/drawing/2014/main" val="20002"/>
                    </a:ext>
                  </a:extLst>
                </a:gridCol>
              </a:tblGrid>
              <a:tr h="1419481">
                <a:tc>
                  <a:txBody>
                    <a:bodyPr/>
                    <a:lstStyle/>
                    <a:p>
                      <a:pPr algn="l"/>
                      <a:r>
                        <a:rPr lang="en-US" sz="1200" spc="300" dirty="0">
                          <a:latin typeface="Century Gothic" charset="0"/>
                          <a:ea typeface="Century Gothic" charset="0"/>
                          <a:cs typeface="Century Gothic" charset="0"/>
                        </a:rPr>
                        <a:t>OVERVIEW</a:t>
                      </a:r>
                    </a:p>
                  </a:txBody>
                  <a:tcPr marL="228600" marT="228600">
                    <a:lnL w="12700" cmpd="sng">
                      <a:noFill/>
                    </a:lnL>
                    <a:lnR w="12700" cap="flat" cmpd="sng" algn="ctr">
                      <a:noFill/>
                      <a:prstDash val="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gridSpan="2">
                  <a:txBody>
                    <a:bodyPr/>
                    <a:lstStyle/>
                    <a:p>
                      <a:pPr marL="171450" indent="-171450" algn="l">
                        <a:buFont typeface="Arial" charset="0"/>
                        <a:buChar char="•"/>
                      </a:pPr>
                      <a:r>
                        <a:rPr lang="en-US" sz="1000" b="0" spc="0" dirty="0">
                          <a:solidFill>
                            <a:schemeClr val="tx1"/>
                          </a:solidFill>
                          <a:latin typeface="Century Gothic" charset="0"/>
                          <a:ea typeface="Century Gothic" charset="0"/>
                          <a:cs typeface="Century Gothic" charset="0"/>
                        </a:rPr>
                        <a:t>Group participating whole life</a:t>
                      </a:r>
                    </a:p>
                    <a:p>
                      <a:pPr marL="171450" indent="-171450" algn="l">
                        <a:buFont typeface="Arial" charset="0"/>
                        <a:buChar char="•"/>
                      </a:pPr>
                      <a:r>
                        <a:rPr lang="en-US" sz="1000" b="0" spc="0" dirty="0">
                          <a:solidFill>
                            <a:schemeClr val="tx1"/>
                          </a:solidFill>
                          <a:latin typeface="Century Gothic" charset="0"/>
                          <a:ea typeface="Century Gothic" charset="0"/>
                          <a:cs typeface="Century Gothic" charset="0"/>
                        </a:rPr>
                        <a:t>Premiums paid until age 95</a:t>
                      </a:r>
                    </a:p>
                    <a:p>
                      <a:pPr marL="171450" indent="-171450" algn="l">
                        <a:buFont typeface="Arial" charset="0"/>
                        <a:buChar char="•"/>
                      </a:pPr>
                      <a:r>
                        <a:rPr lang="en-US" sz="1000" b="0" spc="0" dirty="0">
                          <a:solidFill>
                            <a:schemeClr val="tx1"/>
                          </a:solidFill>
                          <a:latin typeface="Century Gothic" charset="0"/>
                          <a:ea typeface="Century Gothic" charset="0"/>
                          <a:cs typeface="Century Gothic" charset="0"/>
                        </a:rPr>
                        <a:t>Matures at age 121</a:t>
                      </a:r>
                    </a:p>
                    <a:p>
                      <a:pPr marL="171450" indent="-171450" algn="l">
                        <a:buFont typeface="Arial" charset="0"/>
                        <a:buChar char="•"/>
                      </a:pPr>
                      <a:r>
                        <a:rPr lang="en-US" sz="1000" b="0" spc="0" dirty="0">
                          <a:solidFill>
                            <a:schemeClr val="tx1"/>
                          </a:solidFill>
                          <a:latin typeface="Century Gothic" charset="0"/>
                          <a:ea typeface="Century Gothic" charset="0"/>
                          <a:cs typeface="Century Gothic" charset="0"/>
                        </a:rPr>
                        <a:t>Group policy with individually-owned certificates</a:t>
                      </a:r>
                    </a:p>
                    <a:p>
                      <a:pPr marL="171450" indent="-171450" algn="l">
                        <a:buFont typeface="Arial" charset="0"/>
                        <a:buChar char="•"/>
                      </a:pPr>
                      <a:r>
                        <a:rPr lang="en-US" sz="1000" b="0" spc="0" dirty="0">
                          <a:solidFill>
                            <a:schemeClr val="tx1"/>
                          </a:solidFill>
                          <a:latin typeface="Century Gothic" charset="0"/>
                          <a:ea typeface="Century Gothic" charset="0"/>
                          <a:cs typeface="Century Gothic" charset="0"/>
                        </a:rPr>
                        <a:t>Unisex smoker-distinct premium rates</a:t>
                      </a:r>
                    </a:p>
                    <a:p>
                      <a:pPr marL="171450" indent="-171450" algn="l">
                        <a:buFont typeface="Arial" charset="0"/>
                        <a:buChar char="•"/>
                      </a:pPr>
                      <a:r>
                        <a:rPr lang="en-US" sz="1000" b="0" spc="0" dirty="0">
                          <a:solidFill>
                            <a:schemeClr val="tx1"/>
                          </a:solidFill>
                          <a:latin typeface="Century Gothic" charset="0"/>
                          <a:ea typeface="Century Gothic" charset="0"/>
                          <a:cs typeface="Century Gothic" charset="0"/>
                        </a:rPr>
                        <a:t>Based on group’s situs state</a:t>
                      </a:r>
                    </a:p>
                  </a:txBody>
                  <a:tcPr marL="228600" marT="228600">
                    <a:lnL w="12700" cap="flat" cmpd="sng" algn="ctr">
                      <a:no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l"/>
                      <a:endParaRPr lang="en-US" sz="1400" b="0" spc="0" dirty="0">
                        <a:solidFill>
                          <a:schemeClr val="tx1"/>
                        </a:solidFill>
                        <a:latin typeface="Century Gothic" charset="0"/>
                        <a:ea typeface="Century Gothic" charset="0"/>
                        <a:cs typeface="Century Gothic" charset="0"/>
                      </a:endParaRPr>
                    </a:p>
                  </a:txBody>
                  <a:tcPr marL="457200" anchor="ctr">
                    <a:lnL w="12700" cap="flat" cmpd="sng" algn="ctr">
                      <a:solidFill>
                        <a:schemeClr val="tx1"/>
                      </a:solidFill>
                      <a:prstDash val="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82565">
                <a:tc>
                  <a:txBody>
                    <a:bodyPr/>
                    <a:lstStyle/>
                    <a:p>
                      <a:pPr algn="l"/>
                      <a:r>
                        <a:rPr lang="en-US" sz="1200" b="1" spc="300" dirty="0">
                          <a:solidFill>
                            <a:schemeClr val="bg1"/>
                          </a:solidFill>
                          <a:latin typeface="Century Gothic" charset="0"/>
                          <a:ea typeface="Century Gothic" charset="0"/>
                          <a:cs typeface="Century Gothic" charset="0"/>
                        </a:rPr>
                        <a:t>CERTIFICATE</a:t>
                      </a:r>
                      <a:r>
                        <a:rPr lang="en-US" sz="1200" b="1" spc="300" baseline="0" dirty="0">
                          <a:solidFill>
                            <a:schemeClr val="bg1"/>
                          </a:solidFill>
                          <a:latin typeface="Century Gothic" charset="0"/>
                          <a:ea typeface="Century Gothic" charset="0"/>
                          <a:cs typeface="Century Gothic" charset="0"/>
                        </a:rPr>
                        <a:t> </a:t>
                      </a:r>
                      <a:br>
                        <a:rPr lang="en-US" sz="1200" b="1" spc="300" baseline="0" dirty="0">
                          <a:solidFill>
                            <a:schemeClr val="bg1"/>
                          </a:solidFill>
                          <a:latin typeface="Century Gothic" charset="0"/>
                          <a:ea typeface="Century Gothic" charset="0"/>
                          <a:cs typeface="Century Gothic" charset="0"/>
                        </a:rPr>
                      </a:br>
                      <a:r>
                        <a:rPr lang="en-US" sz="1200" b="1" spc="300" baseline="0" dirty="0">
                          <a:solidFill>
                            <a:schemeClr val="bg1"/>
                          </a:solidFill>
                          <a:latin typeface="Century Gothic" charset="0"/>
                          <a:ea typeface="Century Gothic" charset="0"/>
                          <a:cs typeface="Century Gothic" charset="0"/>
                        </a:rPr>
                        <a:t>ISSUE AGES</a:t>
                      </a:r>
                      <a:endParaRPr lang="en-US" sz="1200" b="1" spc="300" dirty="0">
                        <a:solidFill>
                          <a:schemeClr val="bg1"/>
                        </a:solidFill>
                        <a:latin typeface="Century Gothic" charset="0"/>
                        <a:ea typeface="Century Gothic" charset="0"/>
                        <a:cs typeface="Century Gothic" charset="0"/>
                      </a:endParaRPr>
                    </a:p>
                  </a:txBody>
                  <a:tcPr marL="228600" marT="228600">
                    <a:lnL w="12700" cmpd="sng">
                      <a:noFill/>
                    </a:lnL>
                    <a:lnR w="12700" cap="flat" cmpd="sng" algn="ctr">
                      <a:no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l"/>
                      <a:r>
                        <a:rPr lang="en-US" sz="1000" b="0" spc="0" dirty="0">
                          <a:solidFill>
                            <a:schemeClr val="tx1"/>
                          </a:solidFill>
                          <a:latin typeface="Century Gothic" charset="0"/>
                          <a:ea typeface="Century Gothic" charset="0"/>
                          <a:cs typeface="Century Gothic" charset="0"/>
                        </a:rPr>
                        <a:t>Issue ages:           </a:t>
                      </a:r>
                    </a:p>
                    <a:p>
                      <a:pPr algn="l"/>
                      <a:r>
                        <a:rPr lang="en-US" sz="1000" b="0" spc="0" dirty="0">
                          <a:solidFill>
                            <a:schemeClr val="tx1"/>
                          </a:solidFill>
                          <a:latin typeface="Century Gothic" charset="0"/>
                          <a:ea typeface="Century Gothic" charset="0"/>
                          <a:cs typeface="Century Gothic" charset="0"/>
                        </a:rPr>
                        <a:t>Employees 18 - 75</a:t>
                      </a:r>
                    </a:p>
                  </a:txBody>
                  <a:tcPr marL="228600" marT="228600">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alpha val="40000"/>
                      </a:schemeClr>
                    </a:solidFill>
                  </a:tcPr>
                </a:tc>
                <a:tc>
                  <a:txBody>
                    <a:bodyPr/>
                    <a:lstStyle/>
                    <a:p>
                      <a:pPr algn="l"/>
                      <a:r>
                        <a:rPr lang="en-US" sz="1000" b="0" spc="0" dirty="0">
                          <a:solidFill>
                            <a:schemeClr val="tx1"/>
                          </a:solidFill>
                          <a:latin typeface="Century Gothic" charset="0"/>
                          <a:ea typeface="Century Gothic" charset="0"/>
                          <a:cs typeface="Century Gothic" charset="0"/>
                        </a:rPr>
                        <a:t>Minimum face amount:</a:t>
                      </a:r>
                    </a:p>
                    <a:p>
                      <a:pPr algn="l"/>
                      <a:r>
                        <a:rPr lang="en-US" sz="1000" b="0" spc="0" dirty="0">
                          <a:solidFill>
                            <a:schemeClr val="tx1"/>
                          </a:solidFill>
                          <a:latin typeface="Century Gothic" charset="0"/>
                          <a:ea typeface="Century Gothic" charset="0"/>
                          <a:cs typeface="Century Gothic" charset="0"/>
                        </a:rPr>
                        <a:t>$10,000</a:t>
                      </a:r>
                    </a:p>
                    <a:p>
                      <a:pPr algn="l"/>
                      <a:endParaRPr lang="en-US" sz="1000" b="0" spc="0" dirty="0">
                        <a:solidFill>
                          <a:schemeClr val="tx1"/>
                        </a:solidFill>
                        <a:latin typeface="Century Gothic" charset="0"/>
                        <a:ea typeface="Century Gothic" charset="0"/>
                        <a:cs typeface="Century Gothic" charset="0"/>
                      </a:endParaRPr>
                    </a:p>
                    <a:p>
                      <a:pPr algn="l"/>
                      <a:r>
                        <a:rPr lang="en-US" sz="1000" b="0" spc="0" dirty="0">
                          <a:solidFill>
                            <a:schemeClr val="tx1"/>
                          </a:solidFill>
                          <a:latin typeface="Century Gothic" charset="0"/>
                          <a:ea typeface="Century Gothic" charset="0"/>
                          <a:cs typeface="Century Gothic" charset="0"/>
                        </a:rPr>
                        <a:t>Minimum face amount is $25,000 in WA</a:t>
                      </a:r>
                    </a:p>
                  </a:txBody>
                  <a:tcPr marL="228600" marT="228600">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alpha val="40000"/>
                      </a:schemeClr>
                    </a:solidFill>
                  </a:tcPr>
                </a:tc>
                <a:extLst>
                  <a:ext uri="{0D108BD9-81ED-4DB2-BD59-A6C34878D82A}">
                    <a16:rowId xmlns:a16="http://schemas.microsoft.com/office/drawing/2014/main" val="10001"/>
                  </a:ext>
                </a:extLst>
              </a:tr>
              <a:tr h="935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pc="300" dirty="0">
                          <a:solidFill>
                            <a:schemeClr val="bg1"/>
                          </a:solidFill>
                          <a:latin typeface="Century Gothic" charset="0"/>
                          <a:ea typeface="Century Gothic" charset="0"/>
                          <a:cs typeface="Century Gothic" charset="0"/>
                        </a:rPr>
                        <a:t>BUILT-IN </a:t>
                      </a:r>
                      <a:br>
                        <a:rPr lang="en-US" sz="1200" b="1" spc="300" dirty="0">
                          <a:solidFill>
                            <a:schemeClr val="bg1"/>
                          </a:solidFill>
                          <a:latin typeface="Century Gothic" charset="0"/>
                          <a:ea typeface="Century Gothic" charset="0"/>
                          <a:cs typeface="Century Gothic" charset="0"/>
                        </a:rPr>
                      </a:br>
                      <a:r>
                        <a:rPr lang="en-US" sz="1200" b="1" spc="300" dirty="0">
                          <a:solidFill>
                            <a:schemeClr val="bg1"/>
                          </a:solidFill>
                          <a:latin typeface="Century Gothic" charset="0"/>
                          <a:ea typeface="Century Gothic" charset="0"/>
                          <a:cs typeface="Century Gothic" charset="0"/>
                        </a:rPr>
                        <a:t>PROVISION</a:t>
                      </a:r>
                    </a:p>
                  </a:txBody>
                  <a:tcPr marL="228600" marT="228600">
                    <a:lnL w="12700" cmpd="sng">
                      <a:noFill/>
                    </a:lnL>
                    <a:lnR w="12700" cap="flat" cmpd="sng" algn="ctr">
                      <a:no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2">
                  <a:txBody>
                    <a:bodyPr/>
                    <a:lstStyle/>
                    <a:p>
                      <a:pPr algn="l"/>
                      <a:r>
                        <a:rPr lang="en-US" sz="1000" b="0" spc="0" dirty="0">
                          <a:solidFill>
                            <a:schemeClr val="accent4"/>
                          </a:solidFill>
                          <a:latin typeface="Century Gothic" charset="0"/>
                          <a:ea typeface="Century Gothic" charset="0"/>
                          <a:cs typeface="Century Gothic" charset="0"/>
                        </a:rPr>
                        <a:t>Accelerated Death Benefit for terminal illness</a:t>
                      </a:r>
                    </a:p>
                    <a:p>
                      <a:pPr algn="l"/>
                      <a:r>
                        <a:rPr lang="en-US" sz="1000" b="0" spc="0" dirty="0">
                          <a:solidFill>
                            <a:schemeClr val="tx1"/>
                          </a:solidFill>
                          <a:latin typeface="Century Gothic" charset="0"/>
                          <a:ea typeface="Century Gothic" charset="0"/>
                          <a:cs typeface="Century Gothic" charset="0"/>
                        </a:rPr>
                        <a:t>Allows certificate owner to receive an advance, or acceleration, of a portion of their death benefit if the insured is diagnosed with a terminal illness and is expected to result in death within 12 months. *</a:t>
                      </a:r>
                    </a:p>
                  </a:txBody>
                  <a:tcPr marL="228600" marT="228600">
                    <a:lnL w="12700" cap="flat" cmpd="sng" algn="ctr">
                      <a:no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l"/>
                      <a:endParaRPr lang="en-US" sz="1400" b="0" spc="0" dirty="0">
                        <a:solidFill>
                          <a:schemeClr val="tx1"/>
                        </a:solidFill>
                        <a:latin typeface="Century Gothic" charset="0"/>
                        <a:ea typeface="Century Gothic" charset="0"/>
                        <a:cs typeface="Century Gothic" charset="0"/>
                      </a:endParaRPr>
                    </a:p>
                  </a:txBody>
                  <a:tcPr marL="457200" anchor="ctr">
                    <a:lnL w="12700" cap="flat" cmpd="sng" algn="ctr">
                      <a:solidFill>
                        <a:schemeClr val="tx1"/>
                      </a:solidFill>
                      <a:prstDash val="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285750" y="6069144"/>
            <a:ext cx="8482865" cy="400110"/>
          </a:xfrm>
          <a:prstGeom prst="rect">
            <a:avLst/>
          </a:prstGeom>
          <a:noFill/>
        </p:spPr>
        <p:txBody>
          <a:bodyPr wrap="square" rtlCol="0" anchor="b">
            <a:spAutoFit/>
          </a:bodyPr>
          <a:lstStyle/>
          <a:p>
            <a:r>
              <a:rPr lang="en-US" sz="1000" dirty="0"/>
              <a:t>* The insured must be diagnosed after certificate is in effect and the terminal illness is expected to result in death within 12 months. </a:t>
            </a:r>
          </a:p>
          <a:p>
            <a:pPr>
              <a:tabLst>
                <a:tab pos="82296" algn="l"/>
              </a:tabLst>
            </a:pPr>
            <a:r>
              <a:rPr lang="en-US" sz="1000" dirty="0"/>
              <a:t>	This period may be 24 months in some states.</a:t>
            </a:r>
          </a:p>
        </p:txBody>
      </p:sp>
      <p:sp>
        <p:nvSpPr>
          <p:cNvPr id="3" name="Rectangle 2"/>
          <p:cNvSpPr/>
          <p:nvPr/>
        </p:nvSpPr>
        <p:spPr>
          <a:xfrm>
            <a:off x="4132409" y="6361532"/>
            <a:ext cx="4636206" cy="215444"/>
          </a:xfrm>
          <a:prstGeom prst="rect">
            <a:avLst/>
          </a:prstGeom>
        </p:spPr>
        <p:txBody>
          <a:bodyPr wrap="none">
            <a:spAutoFit/>
          </a:bodyPr>
          <a:lstStyle/>
          <a:p>
            <a:pPr lvl="0"/>
            <a:r>
              <a:rPr lang="en-US" sz="800" dirty="0">
                <a:solidFill>
                  <a:srgbClr val="63666A"/>
                </a:solidFill>
              </a:rPr>
              <a:t>FOR FINANCIAL PROFESSIONAL AND EMPLOYER USE ONLY. NOT FOR USE WITH EMPLOYEES. </a:t>
            </a:r>
          </a:p>
        </p:txBody>
      </p:sp>
    </p:spTree>
    <p:extLst>
      <p:ext uri="{BB962C8B-B14F-4D97-AF65-F5344CB8AC3E}">
        <p14:creationId xmlns:p14="http://schemas.microsoft.com/office/powerpoint/2010/main" val="1570275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1200" b="0" dirty="0">
                <a:solidFill>
                  <a:schemeClr val="accent4"/>
                </a:solidFill>
              </a:rPr>
              <a:t>Group Whole Life Insurance</a:t>
            </a:r>
            <a:br>
              <a:rPr lang="en-US" dirty="0"/>
            </a:br>
            <a:r>
              <a:rPr lang="en-US" dirty="0"/>
              <a:t>Dependent coverage</a:t>
            </a:r>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2622117408"/>
              </p:ext>
            </p:extLst>
          </p:nvPr>
        </p:nvGraphicFramePr>
        <p:xfrm>
          <a:off x="287338" y="2054942"/>
          <a:ext cx="8598566" cy="2900516"/>
        </p:xfrm>
        <a:graphic>
          <a:graphicData uri="http://schemas.openxmlformats.org/drawingml/2006/table">
            <a:tbl>
              <a:tblPr firstRow="1" bandRow="1">
                <a:tableStyleId>{5C22544A-7EE6-4342-B048-85BDC9FD1C3A}</a:tableStyleId>
              </a:tblPr>
              <a:tblGrid>
                <a:gridCol w="1930731">
                  <a:extLst>
                    <a:ext uri="{9D8B030D-6E8A-4147-A177-3AD203B41FA5}">
                      <a16:colId xmlns:a16="http://schemas.microsoft.com/office/drawing/2014/main" val="20000"/>
                    </a:ext>
                  </a:extLst>
                </a:gridCol>
                <a:gridCol w="6667835">
                  <a:extLst>
                    <a:ext uri="{9D8B030D-6E8A-4147-A177-3AD203B41FA5}">
                      <a16:colId xmlns:a16="http://schemas.microsoft.com/office/drawing/2014/main" val="20001"/>
                    </a:ext>
                  </a:extLst>
                </a:gridCol>
              </a:tblGrid>
              <a:tr h="2900516">
                <a:tc>
                  <a:txBody>
                    <a:bodyPr/>
                    <a:lstStyle/>
                    <a:p>
                      <a:pPr algn="l"/>
                      <a:r>
                        <a:rPr lang="en-US" sz="1200" spc="300" dirty="0">
                          <a:latin typeface="Century Gothic" charset="0"/>
                          <a:ea typeface="Century Gothic" charset="0"/>
                          <a:cs typeface="Century Gothic" charset="0"/>
                        </a:rPr>
                        <a:t>DEPENDENT</a:t>
                      </a:r>
                      <a:r>
                        <a:rPr lang="en-US" sz="1200" spc="300" baseline="0" dirty="0">
                          <a:latin typeface="Century Gothic" charset="0"/>
                          <a:ea typeface="Century Gothic" charset="0"/>
                          <a:cs typeface="Century Gothic" charset="0"/>
                        </a:rPr>
                        <a:t> COVERAGE</a:t>
                      </a:r>
                      <a:endParaRPr lang="en-US" sz="1200" spc="300" dirty="0">
                        <a:latin typeface="Century Gothic" charset="0"/>
                        <a:ea typeface="Century Gothic" charset="0"/>
                        <a:cs typeface="Century Gothic" charset="0"/>
                      </a:endParaRPr>
                    </a:p>
                  </a:txBody>
                  <a:tcPr marL="212308" marR="84923" marT="228600">
                    <a:lnL w="12700" cmpd="sng">
                      <a:noFill/>
                    </a:lnL>
                    <a:lnR w="12700" cap="flat" cmpd="sng" algn="ctr">
                      <a:noFill/>
                      <a:prstDash val="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l"/>
                      <a:r>
                        <a:rPr lang="en-US" sz="1000" b="0" spc="0" dirty="0">
                          <a:solidFill>
                            <a:schemeClr val="accent4"/>
                          </a:solidFill>
                          <a:latin typeface="Century Gothic" charset="0"/>
                          <a:ea typeface="Century Gothic" charset="0"/>
                          <a:cs typeface="Century Gothic" charset="0"/>
                        </a:rPr>
                        <a:t>Whole Life Certificates</a:t>
                      </a:r>
                    </a:p>
                    <a:p>
                      <a:pPr algn="l"/>
                      <a:r>
                        <a:rPr lang="en-US" sz="1000" b="0" spc="0" dirty="0">
                          <a:solidFill>
                            <a:schemeClr val="tx1"/>
                          </a:solidFill>
                          <a:latin typeface="Century Gothic" charset="0"/>
                          <a:ea typeface="Century Gothic" charset="0"/>
                          <a:cs typeface="Century Gothic" charset="0"/>
                        </a:rPr>
                        <a:t>Available for spouse, child and grandchild (features are same as employee coverage). </a:t>
                      </a:r>
                      <a:br>
                        <a:rPr lang="en-US" sz="1000" b="0" spc="0" dirty="0">
                          <a:solidFill>
                            <a:schemeClr val="tx1"/>
                          </a:solidFill>
                          <a:latin typeface="Century Gothic" charset="0"/>
                          <a:ea typeface="Century Gothic" charset="0"/>
                          <a:cs typeface="Century Gothic" charset="0"/>
                        </a:rPr>
                      </a:br>
                      <a:r>
                        <a:rPr lang="en-US" sz="1000" b="0" spc="0" dirty="0">
                          <a:solidFill>
                            <a:schemeClr val="tx1"/>
                          </a:solidFill>
                          <a:latin typeface="Century Gothic" charset="0"/>
                          <a:ea typeface="Century Gothic" charset="0"/>
                          <a:cs typeface="Century Gothic" charset="0"/>
                        </a:rPr>
                        <a:t>One certificate per insured dependent is issued with rate based on age/tobacco status.</a:t>
                      </a:r>
                    </a:p>
                    <a:p>
                      <a:pPr algn="l"/>
                      <a:endParaRPr lang="en-US" sz="1000" b="0" spc="0" dirty="0">
                        <a:solidFill>
                          <a:schemeClr val="tx1"/>
                        </a:solidFill>
                        <a:latin typeface="Century Gothic" charset="0"/>
                        <a:ea typeface="Century Gothic" charset="0"/>
                        <a:cs typeface="Century Gothic" charset="0"/>
                      </a:endParaRPr>
                    </a:p>
                    <a:p>
                      <a:pPr marL="171450" indent="-171450" algn="l">
                        <a:buFont typeface="Arial" charset="0"/>
                        <a:buChar char="•"/>
                      </a:pPr>
                      <a:r>
                        <a:rPr lang="en-US" sz="1000" b="0" spc="0" dirty="0">
                          <a:solidFill>
                            <a:schemeClr val="tx1"/>
                          </a:solidFill>
                          <a:latin typeface="Century Gothic" charset="0"/>
                          <a:ea typeface="Century Gothic" charset="0"/>
                          <a:cs typeface="Century Gothic" charset="0"/>
                        </a:rPr>
                        <a:t>Employee issue ages:            </a:t>
                      </a:r>
                    </a:p>
                    <a:p>
                      <a:pPr marL="171450" indent="-171450" algn="l">
                        <a:buFont typeface="Arial" charset="0"/>
                        <a:buChar char="•"/>
                      </a:pPr>
                      <a:r>
                        <a:rPr lang="en-US" sz="1000" b="0" spc="0" dirty="0">
                          <a:solidFill>
                            <a:schemeClr val="tx1"/>
                          </a:solidFill>
                          <a:latin typeface="Century Gothic" charset="0"/>
                          <a:ea typeface="Century Gothic" charset="0"/>
                          <a:cs typeface="Century Gothic" charset="0"/>
                        </a:rPr>
                        <a:t>Spouse issue ages:                 </a:t>
                      </a:r>
                    </a:p>
                    <a:p>
                      <a:pPr marL="171450" indent="-171450" algn="l">
                        <a:buFont typeface="Arial" charset="0"/>
                        <a:buChar char="•"/>
                      </a:pPr>
                      <a:r>
                        <a:rPr lang="en-US" sz="1000" b="0" spc="0" dirty="0">
                          <a:solidFill>
                            <a:schemeClr val="tx1"/>
                          </a:solidFill>
                          <a:latin typeface="Century Gothic" charset="0"/>
                          <a:ea typeface="Century Gothic" charset="0"/>
                          <a:cs typeface="Century Gothic" charset="0"/>
                        </a:rPr>
                        <a:t>Child/Grandchild</a:t>
                      </a:r>
                      <a:r>
                        <a:rPr lang="en-US" sz="1000" b="0" spc="0" baseline="0" dirty="0">
                          <a:solidFill>
                            <a:schemeClr val="tx1"/>
                          </a:solidFill>
                          <a:latin typeface="Century Gothic" charset="0"/>
                          <a:ea typeface="Century Gothic" charset="0"/>
                          <a:cs typeface="Century Gothic" charset="0"/>
                        </a:rPr>
                        <a:t> </a:t>
                      </a:r>
                      <a:r>
                        <a:rPr lang="en-US" sz="1000" b="0" spc="0" dirty="0">
                          <a:solidFill>
                            <a:schemeClr val="tx1"/>
                          </a:solidFill>
                          <a:latin typeface="Century Gothic" charset="0"/>
                          <a:ea typeface="Century Gothic" charset="0"/>
                          <a:cs typeface="Century Gothic" charset="0"/>
                        </a:rPr>
                        <a:t>issue ages:</a:t>
                      </a:r>
                      <a:endParaRPr lang="en-US" sz="1000" b="0" spc="0" baseline="30000" dirty="0">
                        <a:solidFill>
                          <a:schemeClr val="tx1"/>
                        </a:solidFill>
                        <a:latin typeface="Century Gothic" charset="0"/>
                        <a:ea typeface="Century Gothic" charset="0"/>
                        <a:cs typeface="Century Gothic" charset="0"/>
                      </a:endParaRPr>
                    </a:p>
                    <a:p>
                      <a:pPr marL="171450" indent="-171450" algn="l">
                        <a:buFont typeface="Arial" charset="0"/>
                        <a:buChar char="•"/>
                      </a:pPr>
                      <a:r>
                        <a:rPr lang="en-US" sz="1000" b="0" spc="0" dirty="0">
                          <a:solidFill>
                            <a:schemeClr val="tx1"/>
                          </a:solidFill>
                          <a:latin typeface="Century Gothic" charset="0"/>
                          <a:ea typeface="Century Gothic" charset="0"/>
                          <a:cs typeface="Century Gothic" charset="0"/>
                        </a:rPr>
                        <a:t>Face amount:</a:t>
                      </a:r>
                      <a:r>
                        <a:rPr lang="en-US" sz="1000" b="0" spc="0" baseline="30000" dirty="0">
                          <a:solidFill>
                            <a:schemeClr val="tx1"/>
                          </a:solidFill>
                          <a:latin typeface="Century Gothic" charset="0"/>
                          <a:ea typeface="Century Gothic" charset="0"/>
                          <a:cs typeface="Century Gothic" charset="0"/>
                        </a:rPr>
                        <a:t>1</a:t>
                      </a:r>
                      <a:r>
                        <a:rPr lang="en-US" sz="1000" b="0" spc="0" dirty="0">
                          <a:solidFill>
                            <a:schemeClr val="tx1"/>
                          </a:solidFill>
                          <a:latin typeface="Century Gothic" charset="0"/>
                          <a:ea typeface="Century Gothic" charset="0"/>
                          <a:cs typeface="Century Gothic" charset="0"/>
                        </a:rPr>
                        <a:t>          </a:t>
                      </a:r>
                      <a:r>
                        <a:rPr lang="en-US" sz="1000" b="0" spc="0" baseline="0" dirty="0">
                          <a:solidFill>
                            <a:schemeClr val="tx1"/>
                          </a:solidFill>
                          <a:latin typeface="Century Gothic" charset="0"/>
                          <a:ea typeface="Century Gothic" charset="0"/>
                          <a:cs typeface="Century Gothic" charset="0"/>
                        </a:rPr>
                        <a:t>             </a:t>
                      </a:r>
                    </a:p>
                    <a:p>
                      <a:pPr marL="171450" indent="-171450" algn="l">
                        <a:buFont typeface="Arial" charset="0"/>
                        <a:buChar char="•"/>
                      </a:pPr>
                      <a:r>
                        <a:rPr lang="en-US" sz="1000" b="0" spc="0" dirty="0">
                          <a:solidFill>
                            <a:schemeClr val="tx1"/>
                          </a:solidFill>
                          <a:latin typeface="Century Gothic" charset="0"/>
                          <a:ea typeface="Century Gothic" charset="0"/>
                          <a:cs typeface="Century Gothic" charset="0"/>
                        </a:rPr>
                        <a:t>Riders:</a:t>
                      </a:r>
                    </a:p>
                    <a:p>
                      <a:pPr marL="171450" indent="-171450" algn="l">
                        <a:buFont typeface="Arial" charset="0"/>
                        <a:buChar char="•"/>
                      </a:pPr>
                      <a:endParaRPr lang="en-US" sz="1000" b="0" kern="1200" baseline="0" dirty="0">
                        <a:solidFill>
                          <a:schemeClr val="bg2">
                            <a:lumMod val="50000"/>
                          </a:schemeClr>
                        </a:solidFill>
                        <a:effectLst/>
                        <a:latin typeface="+mn-lt"/>
                        <a:ea typeface="+mn-ea"/>
                        <a:cs typeface="Arial"/>
                      </a:endParaRPr>
                    </a:p>
                    <a:p>
                      <a:pPr marL="0" indent="0">
                        <a:lnSpc>
                          <a:spcPct val="100000"/>
                        </a:lnSpc>
                        <a:buFontTx/>
                        <a:buNone/>
                      </a:pPr>
                      <a:r>
                        <a:rPr lang="en-US" sz="1000" b="0" kern="1200" baseline="0" dirty="0">
                          <a:solidFill>
                            <a:schemeClr val="bg2">
                              <a:lumMod val="50000"/>
                            </a:schemeClr>
                          </a:solidFill>
                          <a:effectLst/>
                          <a:latin typeface="+mn-lt"/>
                          <a:ea typeface="+mn-ea"/>
                          <a:cs typeface="Arial"/>
                        </a:rPr>
                        <a:t>Spouse &amp; Children’s Term Insurance Riders (attached to employee certificate).</a:t>
                      </a:r>
                    </a:p>
                    <a:p>
                      <a:pPr marL="0" indent="0">
                        <a:lnSpc>
                          <a:spcPct val="100000"/>
                        </a:lnSpc>
                        <a:buFontTx/>
                        <a:buNone/>
                      </a:pPr>
                      <a:endParaRPr lang="en-US" sz="1000" b="0" kern="1200" baseline="0" dirty="0">
                        <a:solidFill>
                          <a:schemeClr val="bg2">
                            <a:lumMod val="50000"/>
                          </a:schemeClr>
                        </a:solidFill>
                        <a:effectLst/>
                        <a:latin typeface="+mn-lt"/>
                        <a:ea typeface="+mn-ea"/>
                        <a:cs typeface="Arial"/>
                      </a:endParaRPr>
                    </a:p>
                    <a:p>
                      <a:pPr marL="171450" indent="-171450">
                        <a:lnSpc>
                          <a:spcPct val="100000"/>
                        </a:lnSpc>
                        <a:buClr>
                          <a:schemeClr val="tx1"/>
                        </a:buClr>
                        <a:buFont typeface="Arial"/>
                        <a:buChar char="•"/>
                      </a:pPr>
                      <a:r>
                        <a:rPr lang="en-US" sz="1000" b="0" kern="1200" baseline="0" dirty="0">
                          <a:solidFill>
                            <a:schemeClr val="bg2">
                              <a:lumMod val="50000"/>
                            </a:schemeClr>
                          </a:solidFill>
                          <a:effectLst/>
                          <a:latin typeface="+mn-lt"/>
                          <a:ea typeface="+mn-ea"/>
                          <a:cs typeface="Arial"/>
                        </a:rPr>
                        <a:t>Employee issue ages:</a:t>
                      </a:r>
                    </a:p>
                    <a:p>
                      <a:pPr marL="171450" indent="-171450">
                        <a:lnSpc>
                          <a:spcPct val="100000"/>
                        </a:lnSpc>
                        <a:buClr>
                          <a:schemeClr val="tx1"/>
                        </a:buClr>
                        <a:buFont typeface="Arial"/>
                        <a:buChar char="•"/>
                      </a:pPr>
                      <a:r>
                        <a:rPr lang="en-US" sz="1000" b="0" kern="1200" baseline="0" dirty="0">
                          <a:solidFill>
                            <a:schemeClr val="bg2">
                              <a:lumMod val="50000"/>
                            </a:schemeClr>
                          </a:solidFill>
                          <a:effectLst/>
                          <a:latin typeface="+mn-lt"/>
                          <a:ea typeface="+mn-ea"/>
                          <a:cs typeface="Arial"/>
                        </a:rPr>
                        <a:t>Spouse coverage ages:</a:t>
                      </a:r>
                    </a:p>
                    <a:p>
                      <a:pPr marL="171450" indent="-171450">
                        <a:lnSpc>
                          <a:spcPct val="100000"/>
                        </a:lnSpc>
                        <a:buClr>
                          <a:schemeClr val="tx1"/>
                        </a:buClr>
                        <a:buFont typeface="Arial"/>
                        <a:buChar char="•"/>
                      </a:pPr>
                      <a:r>
                        <a:rPr lang="en-US" sz="1000" b="0" kern="1200" baseline="0" dirty="0">
                          <a:solidFill>
                            <a:schemeClr val="bg2">
                              <a:lumMod val="50000"/>
                            </a:schemeClr>
                          </a:solidFill>
                          <a:effectLst/>
                          <a:latin typeface="+mn-lt"/>
                          <a:ea typeface="+mn-ea"/>
                          <a:cs typeface="Arial"/>
                        </a:rPr>
                        <a:t>Child coverage ages:            </a:t>
                      </a:r>
                      <a:endParaRPr lang="en-US" sz="1000" b="0" kern="1200" baseline="30000" dirty="0">
                        <a:solidFill>
                          <a:schemeClr val="bg2">
                            <a:lumMod val="50000"/>
                          </a:schemeClr>
                        </a:solidFill>
                        <a:effectLst/>
                        <a:latin typeface="+mn-lt"/>
                        <a:ea typeface="+mn-ea"/>
                        <a:cs typeface="Arial"/>
                      </a:endParaRPr>
                    </a:p>
                    <a:p>
                      <a:pPr marL="171450" indent="-171450">
                        <a:lnSpc>
                          <a:spcPct val="100000"/>
                        </a:lnSpc>
                        <a:buClr>
                          <a:schemeClr val="tx1"/>
                        </a:buClr>
                        <a:buFont typeface="Arial"/>
                        <a:buChar char="•"/>
                      </a:pPr>
                      <a:r>
                        <a:rPr lang="en-US" sz="1000" b="0" kern="1200" baseline="0" dirty="0">
                          <a:solidFill>
                            <a:schemeClr val="bg2">
                              <a:lumMod val="50000"/>
                            </a:schemeClr>
                          </a:solidFill>
                          <a:effectLst/>
                          <a:latin typeface="+mn-lt"/>
                          <a:ea typeface="+mn-ea"/>
                          <a:cs typeface="Arial"/>
                        </a:rPr>
                        <a:t>Rider face amounts:              </a:t>
                      </a:r>
                      <a:endParaRPr lang="en-US" sz="1000" kern="1200" dirty="0">
                        <a:solidFill>
                          <a:srgbClr val="707068"/>
                        </a:solidFill>
                        <a:effectLst/>
                        <a:latin typeface="Arial"/>
                        <a:ea typeface="+mn-ea"/>
                        <a:cs typeface="Arial"/>
                      </a:endParaRPr>
                    </a:p>
                    <a:p>
                      <a:pPr marL="171450" indent="-171450" algn="l">
                        <a:buClr>
                          <a:schemeClr val="tx1"/>
                        </a:buClr>
                        <a:buFont typeface="Arial" charset="0"/>
                        <a:buChar char="•"/>
                      </a:pPr>
                      <a:endParaRPr lang="en-US" sz="1200" b="0" spc="0" dirty="0">
                        <a:solidFill>
                          <a:schemeClr val="tx1"/>
                        </a:solidFill>
                        <a:latin typeface="Century Gothic" charset="0"/>
                        <a:ea typeface="Century Gothic" charset="0"/>
                        <a:cs typeface="Century Gothic" charset="0"/>
                      </a:endParaRPr>
                    </a:p>
                  </a:txBody>
                  <a:tcPr marL="212308" marR="84923" marT="228600">
                    <a:lnL w="12700" cap="flat" cmpd="sng" algn="ctr">
                      <a:no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 name="TextBox 3"/>
          <p:cNvSpPr txBox="1"/>
          <p:nvPr/>
        </p:nvSpPr>
        <p:spPr>
          <a:xfrm>
            <a:off x="4402342" y="4088098"/>
            <a:ext cx="4453467" cy="707886"/>
          </a:xfrm>
          <a:prstGeom prst="rect">
            <a:avLst/>
          </a:prstGeom>
          <a:noFill/>
        </p:spPr>
        <p:txBody>
          <a:bodyPr wrap="square" rtlCol="0">
            <a:spAutoFit/>
          </a:bodyPr>
          <a:lstStyle/>
          <a:p>
            <a:r>
              <a:rPr lang="en-US" sz="1000" dirty="0">
                <a:solidFill>
                  <a:schemeClr val="bg2">
                    <a:lumMod val="50000"/>
                  </a:schemeClr>
                </a:solidFill>
                <a:cs typeface="Arial"/>
              </a:rPr>
              <a:t>18 – 60 may add term insurance riders to their certificates.</a:t>
            </a:r>
          </a:p>
          <a:p>
            <a:r>
              <a:rPr lang="en-US" sz="1000" dirty="0">
                <a:solidFill>
                  <a:schemeClr val="bg2">
                    <a:lumMod val="50000"/>
                  </a:schemeClr>
                </a:solidFill>
                <a:cs typeface="Arial"/>
              </a:rPr>
              <a:t>18 – 65</a:t>
            </a:r>
          </a:p>
          <a:p>
            <a:r>
              <a:rPr lang="en-US" sz="1000" dirty="0">
                <a:solidFill>
                  <a:schemeClr val="bg2">
                    <a:lumMod val="50000"/>
                  </a:schemeClr>
                </a:solidFill>
                <a:cs typeface="Arial"/>
              </a:rPr>
              <a:t>14 days to 26 years</a:t>
            </a:r>
            <a:r>
              <a:rPr lang="en-US" sz="1000" baseline="30000" dirty="0">
                <a:solidFill>
                  <a:schemeClr val="bg2">
                    <a:lumMod val="50000"/>
                  </a:schemeClr>
                </a:solidFill>
                <a:cs typeface="Arial"/>
              </a:rPr>
              <a:t>2</a:t>
            </a:r>
          </a:p>
          <a:p>
            <a:r>
              <a:rPr lang="en-US" sz="1000" dirty="0">
                <a:solidFill>
                  <a:schemeClr val="bg2">
                    <a:lumMod val="50000"/>
                  </a:schemeClr>
                </a:solidFill>
                <a:cs typeface="Arial"/>
              </a:rPr>
              <a:t>$10,000 or $20,000</a:t>
            </a:r>
            <a:endParaRPr lang="en-US" sz="1000" dirty="0"/>
          </a:p>
        </p:txBody>
      </p:sp>
      <p:sp>
        <p:nvSpPr>
          <p:cNvPr id="6" name="TextBox 5"/>
          <p:cNvSpPr txBox="1"/>
          <p:nvPr/>
        </p:nvSpPr>
        <p:spPr>
          <a:xfrm>
            <a:off x="285750" y="5942341"/>
            <a:ext cx="8694295" cy="400110"/>
          </a:xfrm>
          <a:prstGeom prst="rect">
            <a:avLst/>
          </a:prstGeom>
          <a:noFill/>
        </p:spPr>
        <p:txBody>
          <a:bodyPr wrap="square" rtlCol="0" anchor="b">
            <a:spAutoFit/>
          </a:bodyPr>
          <a:lstStyle/>
          <a:p>
            <a:r>
              <a:rPr lang="en-US" sz="1000" baseline="30000" dirty="0"/>
              <a:t>1</a:t>
            </a:r>
            <a:r>
              <a:rPr lang="en-US" sz="1000" dirty="0"/>
              <a:t> Face amount cannot exceed employee coverage amount in all states except NE. In NE cannot exceed 50% of employee coverage</a:t>
            </a:r>
          </a:p>
          <a:p>
            <a:r>
              <a:rPr lang="en-US" sz="1000" baseline="30000" dirty="0"/>
              <a:t>2</a:t>
            </a:r>
            <a:r>
              <a:rPr lang="en-US" sz="1000" dirty="0"/>
              <a:t> Must be a dependent based on federal tax rules</a:t>
            </a:r>
          </a:p>
        </p:txBody>
      </p:sp>
      <p:sp>
        <p:nvSpPr>
          <p:cNvPr id="7" name="TextBox 6"/>
          <p:cNvSpPr txBox="1"/>
          <p:nvPr/>
        </p:nvSpPr>
        <p:spPr>
          <a:xfrm>
            <a:off x="4402342" y="2852726"/>
            <a:ext cx="4453467" cy="861774"/>
          </a:xfrm>
          <a:prstGeom prst="rect">
            <a:avLst/>
          </a:prstGeom>
          <a:noFill/>
        </p:spPr>
        <p:txBody>
          <a:bodyPr wrap="square" rtlCol="0">
            <a:spAutoFit/>
          </a:bodyPr>
          <a:lstStyle/>
          <a:p>
            <a:r>
              <a:rPr lang="en-US" sz="1000" dirty="0">
                <a:latin typeface="Century Gothic" charset="0"/>
                <a:ea typeface="Century Gothic" charset="0"/>
                <a:cs typeface="Century Gothic" charset="0"/>
              </a:rPr>
              <a:t>18 – 75 may apply for coverage on their dependents.</a:t>
            </a:r>
          </a:p>
          <a:p>
            <a:r>
              <a:rPr lang="en-US" sz="1000" dirty="0">
                <a:latin typeface="Century Gothic" charset="0"/>
                <a:ea typeface="Century Gothic" charset="0"/>
                <a:cs typeface="Century Gothic" charset="0"/>
              </a:rPr>
              <a:t>18 – 60</a:t>
            </a:r>
          </a:p>
          <a:p>
            <a:r>
              <a:rPr lang="en-US" sz="1000" dirty="0">
                <a:latin typeface="Century Gothic" charset="0"/>
                <a:ea typeface="Century Gothic" charset="0"/>
                <a:cs typeface="Century Gothic" charset="0"/>
              </a:rPr>
              <a:t>14 days to 26 years</a:t>
            </a:r>
            <a:r>
              <a:rPr lang="en-US" sz="1000" baseline="30000" dirty="0">
                <a:latin typeface="Century Gothic" charset="0"/>
                <a:ea typeface="Century Gothic" charset="0"/>
                <a:cs typeface="Century Gothic" charset="0"/>
              </a:rPr>
              <a:t>2</a:t>
            </a:r>
          </a:p>
          <a:p>
            <a:r>
              <a:rPr lang="en-US" sz="1000" dirty="0">
                <a:latin typeface="Century Gothic" charset="0"/>
                <a:ea typeface="Century Gothic" charset="0"/>
                <a:cs typeface="Century Gothic" charset="0"/>
              </a:rPr>
              <a:t>$25,000, not to exceed amount issued to the employee.</a:t>
            </a:r>
          </a:p>
          <a:p>
            <a:r>
              <a:rPr lang="en-US" sz="1000" dirty="0">
                <a:latin typeface="Century Gothic" charset="0"/>
                <a:ea typeface="Century Gothic" charset="0"/>
                <a:cs typeface="Century Gothic" charset="0"/>
              </a:rPr>
              <a:t>None</a:t>
            </a:r>
          </a:p>
        </p:txBody>
      </p:sp>
      <p:sp>
        <p:nvSpPr>
          <p:cNvPr id="8" name="Rectangle 7"/>
          <p:cNvSpPr/>
          <p:nvPr/>
        </p:nvSpPr>
        <p:spPr>
          <a:xfrm>
            <a:off x="4148012" y="6342451"/>
            <a:ext cx="4636206" cy="215444"/>
          </a:xfrm>
          <a:prstGeom prst="rect">
            <a:avLst/>
          </a:prstGeom>
        </p:spPr>
        <p:txBody>
          <a:bodyPr wrap="none">
            <a:spAutoFit/>
          </a:bodyPr>
          <a:lstStyle/>
          <a:p>
            <a:pPr lvl="0"/>
            <a:r>
              <a:rPr lang="en-US" sz="800" dirty="0">
                <a:solidFill>
                  <a:srgbClr val="63666A"/>
                </a:solidFill>
              </a:rPr>
              <a:t>FOR FINANCIAL PROFESSIONAL AND EMPLOYER USE ONLY. NOT FOR USE WITH EMPLOYEES. </a:t>
            </a:r>
          </a:p>
        </p:txBody>
      </p:sp>
      <p:sp>
        <p:nvSpPr>
          <p:cNvPr id="14" name="Text Placeholder 21"/>
          <p:cNvSpPr txBox="1">
            <a:spLocks/>
          </p:cNvSpPr>
          <p:nvPr/>
        </p:nvSpPr>
        <p:spPr>
          <a:xfrm>
            <a:off x="285750" y="1455226"/>
            <a:ext cx="8601075" cy="59971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Century Gothic" panose="020B0502020202020204" pitchFamily="34" charset="0"/>
              <a:buNone/>
              <a:defRPr sz="1400" b="0" i="0" kern="1200">
                <a:solidFill>
                  <a:schemeClr val="accent1"/>
                </a:solidFill>
                <a:latin typeface="Century Gothic" charset="0"/>
                <a:ea typeface="Century Gothic" charset="0"/>
                <a:cs typeface="Century Gothic" charset="0"/>
              </a:defRPr>
            </a:lvl1pPr>
            <a:lvl2pPr marL="342900" indent="0" algn="l" defTabSz="914400" rtl="0" eaLnBrk="1" latinLnBrk="0" hangingPunct="1">
              <a:lnSpc>
                <a:spcPct val="90000"/>
              </a:lnSpc>
              <a:spcBef>
                <a:spcPts val="500"/>
              </a:spcBef>
              <a:buFont typeface="Century Gothic" panose="020B0502020202020204" pitchFamily="34" charset="0"/>
              <a:buNone/>
              <a:defRPr sz="1125" b="1" i="0" kern="1200">
                <a:solidFill>
                  <a:schemeClr val="accent1"/>
                </a:solidFill>
                <a:latin typeface="Century Gothic" charset="0"/>
                <a:ea typeface="Century Gothic" charset="0"/>
                <a:cs typeface="Century Gothic" charset="0"/>
              </a:defRPr>
            </a:lvl2pPr>
            <a:lvl3pPr marL="685800" indent="0" algn="l" defTabSz="914400" rtl="0" eaLnBrk="1" latinLnBrk="0" hangingPunct="1">
              <a:lnSpc>
                <a:spcPct val="90000"/>
              </a:lnSpc>
              <a:spcBef>
                <a:spcPts val="500"/>
              </a:spcBef>
              <a:buFont typeface="Century Gothic" panose="020B0502020202020204" pitchFamily="34" charset="0"/>
              <a:buNone/>
              <a:defRPr sz="1125" b="1" i="0" kern="1200">
                <a:solidFill>
                  <a:schemeClr val="accent1"/>
                </a:solidFill>
                <a:latin typeface="Century Gothic" charset="0"/>
                <a:ea typeface="Century Gothic" charset="0"/>
                <a:cs typeface="Century Gothic" charset="0"/>
              </a:defRPr>
            </a:lvl3pPr>
            <a:lvl4pPr marL="1028700" indent="0" algn="l" defTabSz="914400" rtl="0" eaLnBrk="1" latinLnBrk="0" hangingPunct="1">
              <a:lnSpc>
                <a:spcPct val="90000"/>
              </a:lnSpc>
              <a:spcBef>
                <a:spcPts val="500"/>
              </a:spcBef>
              <a:buFont typeface="Century Gothic" panose="020B0502020202020204" pitchFamily="34" charset="0"/>
              <a:buNone/>
              <a:defRPr sz="1125" b="1" i="0" kern="1200">
                <a:solidFill>
                  <a:schemeClr val="accent1"/>
                </a:solidFill>
                <a:latin typeface="Century Gothic" charset="0"/>
                <a:ea typeface="Century Gothic" charset="0"/>
                <a:cs typeface="Century Gothic" charset="0"/>
              </a:defRPr>
            </a:lvl4pPr>
            <a:lvl5pPr marL="1371600" indent="0" algn="l" defTabSz="914400" rtl="0" eaLnBrk="1" latinLnBrk="0" hangingPunct="1">
              <a:lnSpc>
                <a:spcPct val="90000"/>
              </a:lnSpc>
              <a:spcBef>
                <a:spcPts val="500"/>
              </a:spcBef>
              <a:buFont typeface="Century Gothic" panose="020B0502020202020204" pitchFamily="34" charset="0"/>
              <a:buNone/>
              <a:defRPr sz="1125" b="1" i="0" kern="1200">
                <a:solidFill>
                  <a:schemeClr val="accent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may select one of the following options:</a:t>
            </a:r>
          </a:p>
        </p:txBody>
      </p:sp>
    </p:spTree>
    <p:extLst>
      <p:ext uri="{BB962C8B-B14F-4D97-AF65-F5344CB8AC3E}">
        <p14:creationId xmlns:p14="http://schemas.microsoft.com/office/powerpoint/2010/main" val="1695635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712" y="3367440"/>
            <a:ext cx="4534877" cy="1440955"/>
          </a:xfrm>
        </p:spPr>
        <p:txBody>
          <a:bodyPr>
            <a:normAutofit/>
          </a:bodyPr>
          <a:lstStyle/>
          <a:p>
            <a:r>
              <a:rPr lang="en-US" sz="4800" dirty="0"/>
              <a:t>Thank </a:t>
            </a:r>
            <a:r>
              <a:rPr lang="en-US" sz="4800" spc="-300" dirty="0"/>
              <a:t>Y</a:t>
            </a:r>
            <a:r>
              <a:rPr lang="en-US" sz="4800" dirty="0"/>
              <a:t>ou</a:t>
            </a:r>
          </a:p>
        </p:txBody>
      </p:sp>
      <p:sp>
        <p:nvSpPr>
          <p:cNvPr id="3" name="TextBox 2"/>
          <p:cNvSpPr txBox="1"/>
          <p:nvPr/>
        </p:nvSpPr>
        <p:spPr>
          <a:xfrm>
            <a:off x="209005" y="6136324"/>
            <a:ext cx="4636206" cy="215444"/>
          </a:xfrm>
          <a:prstGeom prst="rect">
            <a:avLst/>
          </a:prstGeom>
          <a:noFill/>
        </p:spPr>
        <p:txBody>
          <a:bodyPr wrap="none" rtlCol="0">
            <a:spAutoFit/>
          </a:bodyPr>
          <a:lstStyle/>
          <a:p>
            <a:pPr lvl="0"/>
            <a:r>
              <a:rPr lang="en-US" sz="800" dirty="0">
                <a:solidFill>
                  <a:schemeClr val="bg1"/>
                </a:solidFill>
              </a:rPr>
              <a:t>FOR FINANCIAL PROFESSIONAL AND EMPLOYER USE ONLY. NOT FOR USE WITH EMPLOYEES. </a:t>
            </a:r>
          </a:p>
        </p:txBody>
      </p:sp>
    </p:spTree>
    <p:extLst>
      <p:ext uri="{BB962C8B-B14F-4D97-AF65-F5344CB8AC3E}">
        <p14:creationId xmlns:p14="http://schemas.microsoft.com/office/powerpoint/2010/main" val="1426782699"/>
      </p:ext>
    </p:extLst>
  </p:cSld>
  <p:clrMapOvr>
    <a:masterClrMapping/>
  </p:clrMapOvr>
</p:sld>
</file>

<file path=ppt/theme/theme1.xml><?xml version="1.0" encoding="utf-8"?>
<a:theme xmlns:a="http://schemas.openxmlformats.org/drawingml/2006/main" name="Brand colors">
  <a:themeElements>
    <a:clrScheme name="Custom 4">
      <a:dk1>
        <a:srgbClr val="676869"/>
      </a:dk1>
      <a:lt1>
        <a:srgbClr val="FFFFFF"/>
      </a:lt1>
      <a:dk2>
        <a:srgbClr val="BEC0C0"/>
      </a:dk2>
      <a:lt2>
        <a:srgbClr val="E0E0DD"/>
      </a:lt2>
      <a:accent1>
        <a:srgbClr val="022F6B"/>
      </a:accent1>
      <a:accent2>
        <a:srgbClr val="FF7D27"/>
      </a:accent2>
      <a:accent3>
        <a:srgbClr val="4FB936"/>
      </a:accent3>
      <a:accent4>
        <a:srgbClr val="59CBE8"/>
      </a:accent4>
      <a:accent5>
        <a:srgbClr val="F8C700"/>
      </a:accent5>
      <a:accent6>
        <a:srgbClr val="F44046"/>
      </a:accent6>
      <a:hlink>
        <a:srgbClr val="00ACE4"/>
      </a:hlink>
      <a:folHlink>
        <a:srgbClr val="0040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colors" id="{F0E3B65D-EA87-C24C-A5EE-08C599155B60}" vid="{BA78B9E4-864B-8248-A99E-AE244F69E0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10.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Document" ma:contentTypeID="0x0101003C1DF189246C0F4BAA8D0A4399B9213C" ma:contentTypeVersion="0" ma:contentTypeDescription="Create a new document." ma:contentTypeScope="" ma:versionID="de0426912e254703c9e9be7fc49a75de">
  <xsd:schema xmlns:xsd="http://www.w3.org/2001/XMLSchema" xmlns:xs="http://www.w3.org/2001/XMLSchema" xmlns:p="http://schemas.microsoft.com/office/2006/metadata/properties" targetNamespace="http://schemas.microsoft.com/office/2006/metadata/properties" ma:root="true" ma:fieldsID="c53b480b690add4c4de9a0e21ed77a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578716-3238-4D6D-8BE2-77A09149966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10.xml><?xml version="1.0" encoding="utf-8"?>
<ds:datastoreItem xmlns:ds="http://schemas.openxmlformats.org/officeDocument/2006/customXml" ds:itemID="{A7491CDC-6093-4363-B44F-34B868EB017A}">
  <ds:schemaRefs/>
</ds:datastoreItem>
</file>

<file path=customXml/itemProps2.xml><?xml version="1.0" encoding="utf-8"?>
<ds:datastoreItem xmlns:ds="http://schemas.openxmlformats.org/officeDocument/2006/customXml" ds:itemID="{1352EC5F-5540-4A91-B6E4-46F26CE4D6D0}">
  <ds:schemaRefs/>
</ds:datastoreItem>
</file>

<file path=customXml/itemProps3.xml><?xml version="1.0" encoding="utf-8"?>
<ds:datastoreItem xmlns:ds="http://schemas.openxmlformats.org/officeDocument/2006/customXml" ds:itemID="{F81F27F3-07C9-434B-ACA1-5918AA0EC84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D6D7A82B-3CD5-4E86-92E1-53741A93A36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5.xml><?xml version="1.0" encoding="utf-8"?>
<ds:datastoreItem xmlns:ds="http://schemas.openxmlformats.org/officeDocument/2006/customXml" ds:itemID="{C6273DA6-2ED9-4D33-B85F-11F856902945}">
  <ds:schemaRefs/>
</ds:datastoreItem>
</file>

<file path=customXml/itemProps6.xml><?xml version="1.0" encoding="utf-8"?>
<ds:datastoreItem xmlns:ds="http://schemas.openxmlformats.org/officeDocument/2006/customXml" ds:itemID="{75B58002-35A3-42EF-B5BA-E823F3419B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7.xml><?xml version="1.0" encoding="utf-8"?>
<ds:datastoreItem xmlns:ds="http://schemas.openxmlformats.org/officeDocument/2006/customXml" ds:itemID="{C275EC2B-624C-411B-9A1C-CE8EE49F5FDB}">
  <ds:schemaRefs/>
</ds:datastoreItem>
</file>

<file path=customXml/itemProps8.xml><?xml version="1.0" encoding="utf-8"?>
<ds:datastoreItem xmlns:ds="http://schemas.openxmlformats.org/officeDocument/2006/customXml" ds:itemID="{8B863071-AB42-4659-A182-E81BD5029630}">
  <ds:schemaRefs/>
</ds:datastoreItem>
</file>

<file path=customXml/itemProps9.xml><?xml version="1.0" encoding="utf-8"?>
<ds:datastoreItem xmlns:ds="http://schemas.openxmlformats.org/officeDocument/2006/customXml" ds:itemID="{6213E4C0-7AD7-4F88-858A-CB4CD9605B02}">
  <ds:schemaRefs/>
</ds:datastoreItem>
</file>

<file path=docProps/app.xml><?xml version="1.0" encoding="utf-8"?>
<Properties xmlns="http://schemas.openxmlformats.org/officeDocument/2006/extended-properties" xmlns:vt="http://schemas.openxmlformats.org/officeDocument/2006/docPropsVTypes">
  <Template>Brand colors</Template>
  <TotalTime>18708</TotalTime>
  <Words>1788</Words>
  <Application>Microsoft Office PowerPoint</Application>
  <PresentationFormat>On-screen Show (4:3)</PresentationFormat>
  <Paragraphs>166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Century Gothic</vt:lpstr>
      <vt:lpstr>Arial</vt:lpstr>
      <vt:lpstr>Calibri</vt:lpstr>
      <vt:lpstr>Century Gothic Bold</vt:lpstr>
      <vt:lpstr>Brand colors</vt:lpstr>
      <vt:lpstr>Group Whole Life Insurance</vt:lpstr>
      <vt:lpstr>Group Whole Life Insurance  Key features</vt:lpstr>
      <vt:lpstr>MassMutual@WORK Group Whole Life Insurance</vt:lpstr>
      <vt:lpstr>Group Whole Life Insurance  Chronic Care Benefit An Accelerated Death Benefit for Chronic Illness </vt:lpstr>
      <vt:lpstr>Group Whole Life Insurance  How it works</vt:lpstr>
      <vt:lpstr>Group Whole Life Insurance Dependent coverage</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Malinowski, Robert</dc:creator>
  <cp:lastModifiedBy>April Warrick</cp:lastModifiedBy>
  <cp:revision>612</cp:revision>
  <cp:lastPrinted>2018-01-09T14:31:54Z</cp:lastPrinted>
  <dcterms:created xsi:type="dcterms:W3CDTF">2017-02-23T19:49:51Z</dcterms:created>
  <dcterms:modified xsi:type="dcterms:W3CDTF">2023-10-02T12:51:48Z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0x0101003C1DF189246C0F4BAA8D0A4399B9213C</vt:lpwstr>
  </property>
</Properties>
</file>